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81" r:id="rId2"/>
    <p:sldId id="2600" r:id="rId3"/>
    <p:sldId id="2595" r:id="rId4"/>
    <p:sldId id="2587" r:id="rId5"/>
    <p:sldId id="2631" r:id="rId6"/>
    <p:sldId id="2614" r:id="rId7"/>
    <p:sldId id="2613" r:id="rId8"/>
    <p:sldId id="2611" r:id="rId9"/>
    <p:sldId id="2608" r:id="rId10"/>
    <p:sldId id="2603" r:id="rId11"/>
    <p:sldId id="2609" r:id="rId12"/>
    <p:sldId id="2615" r:id="rId13"/>
    <p:sldId id="2607" r:id="rId14"/>
    <p:sldId id="2589" r:id="rId15"/>
    <p:sldId id="2582" r:id="rId16"/>
    <p:sldId id="2583" r:id="rId17"/>
    <p:sldId id="2618" r:id="rId18"/>
    <p:sldId id="2612" r:id="rId19"/>
    <p:sldId id="2623" r:id="rId20"/>
    <p:sldId id="2624" r:id="rId21"/>
    <p:sldId id="2616" r:id="rId22"/>
    <p:sldId id="2599" r:id="rId23"/>
    <p:sldId id="2619" r:id="rId24"/>
    <p:sldId id="2617" r:id="rId25"/>
    <p:sldId id="2630" r:id="rId26"/>
    <p:sldId id="2626" r:id="rId27"/>
    <p:sldId id="2627" r:id="rId28"/>
    <p:sldId id="2628" r:id="rId29"/>
    <p:sldId id="2592" r:id="rId30"/>
    <p:sldId id="2597" r:id="rId31"/>
    <p:sldId id="2598" r:id="rId32"/>
    <p:sldId id="2602" r:id="rId33"/>
    <p:sldId id="2610" r:id="rId34"/>
    <p:sldId id="2620" r:id="rId35"/>
    <p:sldId id="2621" r:id="rId36"/>
    <p:sldId id="2622" r:id="rId37"/>
    <p:sldId id="2601" r:id="rId38"/>
    <p:sldId id="2596" r:id="rId39"/>
    <p:sldId id="2585" r:id="rId40"/>
    <p:sldId id="2605" r:id="rId41"/>
    <p:sldId id="2606" r:id="rId42"/>
    <p:sldId id="2586" r:id="rId43"/>
    <p:sldId id="2604" r:id="rId44"/>
    <p:sldId id="2564" r:id="rId45"/>
    <p:sldId id="2565" r:id="rId46"/>
    <p:sldId id="2570" r:id="rId47"/>
    <p:sldId id="2572" r:id="rId48"/>
    <p:sldId id="2573" r:id="rId49"/>
    <p:sldId id="2574" r:id="rId50"/>
    <p:sldId id="2576" r:id="rId51"/>
    <p:sldId id="2577" r:id="rId52"/>
    <p:sldId id="2578" r:id="rId53"/>
    <p:sldId id="257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raging TensorFlow for Regression Problems: Techniques and Applications" id="{B3FEB75A-E254-45FA-ABF2-66017BA199C0}">
          <p14:sldIdLst>
            <p14:sldId id="2581"/>
          </p14:sldIdLst>
        </p14:section>
        <p14:section name="Untitled Section" id="{B60240BF-E2FB-45D6-BE3C-8B76C6B02AEE}">
          <p14:sldIdLst>
            <p14:sldId id="2600"/>
            <p14:sldId id="2595"/>
            <p14:sldId id="2587"/>
            <p14:sldId id="2631"/>
            <p14:sldId id="2614"/>
            <p14:sldId id="2613"/>
            <p14:sldId id="2611"/>
            <p14:sldId id="2608"/>
            <p14:sldId id="2603"/>
            <p14:sldId id="2609"/>
            <p14:sldId id="2615"/>
            <p14:sldId id="2607"/>
            <p14:sldId id="2589"/>
            <p14:sldId id="2582"/>
            <p14:sldId id="2583"/>
            <p14:sldId id="2618"/>
            <p14:sldId id="2612"/>
            <p14:sldId id="2623"/>
            <p14:sldId id="2624"/>
            <p14:sldId id="2616"/>
            <p14:sldId id="2599"/>
            <p14:sldId id="2619"/>
            <p14:sldId id="2617"/>
            <p14:sldId id="2630"/>
            <p14:sldId id="2626"/>
            <p14:sldId id="2627"/>
            <p14:sldId id="2628"/>
            <p14:sldId id="2592"/>
            <p14:sldId id="2597"/>
            <p14:sldId id="2598"/>
            <p14:sldId id="2602"/>
            <p14:sldId id="2610"/>
            <p14:sldId id="2620"/>
            <p14:sldId id="2621"/>
            <p14:sldId id="2622"/>
            <p14:sldId id="2601"/>
            <p14:sldId id="2596"/>
            <p14:sldId id="2585"/>
            <p14:sldId id="2605"/>
            <p14:sldId id="2606"/>
            <p14:sldId id="2586"/>
            <p14:sldId id="2604"/>
          </p14:sldIdLst>
        </p14:section>
        <p14:section name="Introduction to Regression Analysis" id="{6C287AE5-C23F-4E4B-8165-27CC4063DE2D}">
          <p14:sldIdLst>
            <p14:sldId id="2564"/>
            <p14:sldId id="2565"/>
          </p14:sldIdLst>
        </p14:section>
        <p14:section name="Overview of TensorFlow and Its Capabilities" id="{67659591-F3A2-4B66-8EC3-12D354AEE45B}">
          <p14:sldIdLst>
            <p14:sldId id="2570"/>
          </p14:sldIdLst>
        </p14:section>
        <p14:section name="Implementing Regression Models in TensorFlow" id="{B5969C8D-CB03-4A1E-8E90-A7864DF38B86}">
          <p14:sldIdLst>
            <p14:sldId id="2572"/>
            <p14:sldId id="2573"/>
            <p14:sldId id="2574"/>
          </p14:sldIdLst>
        </p14:section>
        <p14:section name="Advanced Techniques and Best Practices" id="{217A96DF-372B-47FC-828D-2C633A66A825}">
          <p14:sldIdLst>
            <p14:sldId id="2576"/>
            <p14:sldId id="2577"/>
            <p14:sldId id="2578"/>
          </p14:sldIdLst>
        </p14:section>
        <p14:section name="Conclusion" id="{EEA8AE6D-8EF6-4727-A7FE-3FE30A04466C}">
          <p14:sldIdLst>
            <p14:sldId id="2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96" d="100"/>
          <a:sy n="96" d="100"/>
        </p:scale>
        <p:origin x="508" y="288"/>
      </p:cViewPr>
      <p:guideLst/>
    </p:cSldViewPr>
  </p:slideViewPr>
  <p:notesTextViewPr>
    <p:cViewPr>
      <p:scale>
        <a:sx n="1" d="1"/>
        <a:sy n="1" d="1"/>
      </p:scale>
      <p:origin x="0" y="0"/>
    </p:cViewPr>
  </p:notesTextViewPr>
  <p:sorterViewPr>
    <p:cViewPr>
      <p:scale>
        <a:sx n="100" d="100"/>
        <a:sy n="100" d="100"/>
      </p:scale>
      <p:origin x="0" y="-46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20618-3334-4D23-A763-EDD1A0B072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F1B4C58E-5603-4887-A034-C8E07572F51C}">
      <dgm:prSet phldrT="[Text]" phldr="0" custT="1"/>
      <dgm:spPr/>
      <dgm:t>
        <a:bodyPr/>
        <a:lstStyle/>
        <a:p>
          <a:r>
            <a:rPr lang="fr-FR" sz="2400" dirty="0"/>
            <a:t>Read fuel records</a:t>
          </a:r>
          <a:endParaRPr lang="en-GB" sz="2400" dirty="0"/>
        </a:p>
      </dgm:t>
    </dgm:pt>
    <dgm:pt modelId="{E0F169DF-44C0-4FC8-8AA5-F3753F656EB4}" type="parTrans" cxnId="{FE6120FD-F92E-4B00-8E15-6CAB662C9F56}">
      <dgm:prSet/>
      <dgm:spPr/>
      <dgm:t>
        <a:bodyPr/>
        <a:lstStyle/>
        <a:p>
          <a:endParaRPr lang="en-GB"/>
        </a:p>
      </dgm:t>
    </dgm:pt>
    <dgm:pt modelId="{8454E944-84E3-42C9-B1BC-5F10EB3B8152}" type="sibTrans" cxnId="{FE6120FD-F92E-4B00-8E15-6CAB662C9F56}">
      <dgm:prSet/>
      <dgm:spPr/>
      <dgm:t>
        <a:bodyPr/>
        <a:lstStyle/>
        <a:p>
          <a:endParaRPr lang="en-GB"/>
        </a:p>
      </dgm:t>
    </dgm:pt>
    <dgm:pt modelId="{99771CC7-8369-459D-B29A-CAF5D0F6B358}">
      <dgm:prSet phldrT="[Text]" phldr="0" custT="1"/>
      <dgm:spPr>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106680" tIns="106680" rIns="106680" bIns="106680" numCol="1" spcCol="1270" anchor="ctr" anchorCtr="0"/>
        <a:lstStyle/>
        <a:p>
          <a:r>
            <a:rPr lang="fr-FR" sz="2400" dirty="0" err="1"/>
            <a:t>Extend</a:t>
          </a:r>
          <a:r>
            <a:rPr lang="fr-FR" sz="2400" dirty="0"/>
            <a:t> </a:t>
          </a:r>
          <a:r>
            <a:rPr lang="fr-FR" sz="2400" dirty="0" err="1"/>
            <a:t>each</a:t>
          </a:r>
          <a:r>
            <a:rPr lang="fr-FR" sz="2400" dirty="0"/>
            <a:t> fuel record </a:t>
          </a:r>
          <a:r>
            <a:rPr lang="fr-FR" sz="2400" dirty="0" err="1"/>
            <a:t>with</a:t>
          </a:r>
          <a:r>
            <a:rPr lang="fr-FR" sz="2400" dirty="0"/>
            <a:t> flight data</a:t>
          </a:r>
          <a:endParaRPr lang="en-GB" sz="2400" dirty="0"/>
        </a:p>
      </dgm:t>
    </dgm:pt>
    <dgm:pt modelId="{9EBC92B4-EDB2-4B3C-9C8F-A79C7014174A}" type="parTrans" cxnId="{CFC188F7-D1AE-472F-9A5F-5F9229820416}">
      <dgm:prSet/>
      <dgm:spPr/>
      <dgm:t>
        <a:bodyPr/>
        <a:lstStyle/>
        <a:p>
          <a:endParaRPr lang="en-GB"/>
        </a:p>
      </dgm:t>
    </dgm:pt>
    <dgm:pt modelId="{29023DD7-1212-4167-B49E-5EF8AC4EC046}" type="sibTrans" cxnId="{CFC188F7-D1AE-472F-9A5F-5F9229820416}">
      <dgm:prSet/>
      <dgm:spPr/>
      <dgm:t>
        <a:bodyPr/>
        <a:lstStyle/>
        <a:p>
          <a:endParaRPr lang="en-GB"/>
        </a:p>
      </dgm:t>
    </dgm:pt>
    <dgm:pt modelId="{1E6DA972-FDD2-4708-B528-666723D19B26}">
      <dgm:prSet phldrT="[Text]" phldr="0"/>
      <dgm:spPr/>
      <dgm:t>
        <a:bodyPr/>
        <a:lstStyle/>
        <a:p>
          <a:r>
            <a:rPr lang="fr-FR" dirty="0" err="1"/>
            <a:t>Scale</a:t>
          </a:r>
          <a:r>
            <a:rPr lang="fr-FR" dirty="0"/>
            <a:t> and encode </a:t>
          </a:r>
          <a:r>
            <a:rPr lang="fr-FR" dirty="0" err="1"/>
            <a:t>aircraft</a:t>
          </a:r>
          <a:r>
            <a:rPr lang="fr-FR" dirty="0"/>
            <a:t> </a:t>
          </a:r>
          <a:r>
            <a:rPr lang="fr-FR" dirty="0" err="1"/>
            <a:t>icao</a:t>
          </a:r>
          <a:r>
            <a:rPr lang="fr-FR" dirty="0"/>
            <a:t> code</a:t>
          </a:r>
          <a:endParaRPr lang="en-GB" dirty="0"/>
        </a:p>
      </dgm:t>
    </dgm:pt>
    <dgm:pt modelId="{3329E2AB-4611-45A1-A1F4-21DA26BF574D}" type="parTrans" cxnId="{CAC75AC2-8671-4E5A-BEF2-B169ECDFC252}">
      <dgm:prSet/>
      <dgm:spPr/>
      <dgm:t>
        <a:bodyPr/>
        <a:lstStyle/>
        <a:p>
          <a:endParaRPr lang="en-GB"/>
        </a:p>
      </dgm:t>
    </dgm:pt>
    <dgm:pt modelId="{27526302-406D-400E-8254-5000C1F91C2B}" type="sibTrans" cxnId="{CAC75AC2-8671-4E5A-BEF2-B169ECDFC252}">
      <dgm:prSet/>
      <dgm:spPr/>
      <dgm:t>
        <a:bodyPr/>
        <a:lstStyle/>
        <a:p>
          <a:endParaRPr lang="en-GB"/>
        </a:p>
      </dgm:t>
    </dgm:pt>
    <dgm:pt modelId="{F6BE0B80-F4E7-4C85-B685-C3B93A9DA1DA}">
      <dgm:prSet phldrT="[Text]" phldr="0" custT="1"/>
      <dgm:spPr/>
      <dgm:t>
        <a:bodyPr/>
        <a:lstStyle/>
        <a:p>
          <a:r>
            <a:rPr lang="fr-FR" sz="2400" dirty="0"/>
            <a:t>Read Flight </a:t>
          </a:r>
          <a:r>
            <a:rPr lang="fr-FR" sz="2400" dirty="0" err="1"/>
            <a:t>list</a:t>
          </a:r>
          <a:r>
            <a:rPr lang="fr-FR" sz="2400" dirty="0"/>
            <a:t> records</a:t>
          </a:r>
          <a:endParaRPr lang="en-GB" sz="2400" dirty="0"/>
        </a:p>
      </dgm:t>
    </dgm:pt>
    <dgm:pt modelId="{4FF0F82B-FD76-4D73-A7F4-032C73BF6BDC}" type="parTrans" cxnId="{6F0D444C-D4BE-43A0-A501-9A022C9AF472}">
      <dgm:prSet/>
      <dgm:spPr/>
      <dgm:t>
        <a:bodyPr/>
        <a:lstStyle/>
        <a:p>
          <a:endParaRPr lang="en-GB"/>
        </a:p>
      </dgm:t>
    </dgm:pt>
    <dgm:pt modelId="{FF594958-FB17-4C31-A867-8A4529C0E58D}" type="sibTrans" cxnId="{6F0D444C-D4BE-43A0-A501-9A022C9AF472}">
      <dgm:prSet/>
      <dgm:spPr/>
      <dgm:t>
        <a:bodyPr/>
        <a:lstStyle/>
        <a:p>
          <a:endParaRPr lang="en-GB"/>
        </a:p>
      </dgm:t>
    </dgm:pt>
    <dgm:pt modelId="{F7F1FB3C-CAB9-4968-82E8-E1A5F859DE6B}">
      <dgm:prSet phldrT="[Text]" phldr="0" custT="1"/>
      <dgm:spPr/>
      <dgm:t>
        <a:bodyPr/>
        <a:lstStyle/>
        <a:p>
          <a:r>
            <a:rPr lang="fr-FR" sz="2200" dirty="0" err="1"/>
            <a:t>Extend</a:t>
          </a:r>
          <a:r>
            <a:rPr lang="fr-FR" sz="2200" dirty="0"/>
            <a:t> fuel </a:t>
          </a:r>
          <a:r>
            <a:rPr lang="fr-FR" sz="2400" dirty="0"/>
            <a:t>records</a:t>
          </a:r>
          <a:r>
            <a:rPr lang="fr-FR" sz="2200" dirty="0"/>
            <a:t> </a:t>
          </a:r>
          <a:r>
            <a:rPr lang="fr-FR" sz="2200" dirty="0" err="1"/>
            <a:t>with</a:t>
          </a:r>
          <a:r>
            <a:rPr lang="fr-FR" sz="2200" dirty="0"/>
            <a:t> flight </a:t>
          </a:r>
          <a:r>
            <a:rPr lang="fr-FR" sz="2200" dirty="0" err="1"/>
            <a:t>list</a:t>
          </a:r>
          <a:r>
            <a:rPr lang="fr-FR" sz="2200" dirty="0"/>
            <a:t> data</a:t>
          </a:r>
          <a:endParaRPr lang="en-GB" sz="2200" dirty="0"/>
        </a:p>
      </dgm:t>
    </dgm:pt>
    <dgm:pt modelId="{4EF70FD9-3DCE-4FCC-8406-1B9477F6E8C8}" type="parTrans" cxnId="{4CCDD481-F39D-46E6-A06D-C496C939E6EB}">
      <dgm:prSet/>
      <dgm:spPr/>
      <dgm:t>
        <a:bodyPr/>
        <a:lstStyle/>
        <a:p>
          <a:endParaRPr lang="en-GB"/>
        </a:p>
      </dgm:t>
    </dgm:pt>
    <dgm:pt modelId="{482B78EA-C074-429F-92D7-D942F751055B}" type="sibTrans" cxnId="{4CCDD481-F39D-46E6-A06D-C496C939E6EB}">
      <dgm:prSet/>
      <dgm:spPr/>
      <dgm:t>
        <a:bodyPr/>
        <a:lstStyle/>
        <a:p>
          <a:endParaRPr lang="en-GB"/>
        </a:p>
      </dgm:t>
    </dgm:pt>
    <dgm:pt modelId="{7D25EC70-D507-4F2F-8D58-0D7AC6B5AD9B}">
      <dgm:prSet phldrT="[Text]" phldr="0"/>
      <dgm:spPr/>
      <dgm:t>
        <a:bodyPr/>
        <a:lstStyle/>
        <a:p>
          <a:r>
            <a:rPr lang="fr-FR" dirty="0"/>
            <a:t>Y </a:t>
          </a:r>
          <a:r>
            <a:rPr lang="fr-FR" dirty="0" err="1"/>
            <a:t>column</a:t>
          </a:r>
          <a:r>
            <a:rPr lang="fr-FR" dirty="0"/>
            <a:t> </a:t>
          </a:r>
          <a:r>
            <a:rPr lang="fr-FR" dirty="0" err="1"/>
            <a:t>is</a:t>
          </a:r>
          <a:r>
            <a:rPr lang="fr-FR" dirty="0"/>
            <a:t> fuel flow kg </a:t>
          </a:r>
          <a:r>
            <a:rPr lang="fr-FR"/>
            <a:t>per seconds</a:t>
          </a:r>
          <a:endParaRPr lang="en-GB" dirty="0"/>
        </a:p>
      </dgm:t>
    </dgm:pt>
    <dgm:pt modelId="{F8518EE7-B159-4FA5-B579-8D85298D6E34}" type="parTrans" cxnId="{FCBC01B0-7670-46A3-A6B7-1B4A1853B57B}">
      <dgm:prSet/>
      <dgm:spPr/>
      <dgm:t>
        <a:bodyPr/>
        <a:lstStyle/>
        <a:p>
          <a:endParaRPr lang="en-GB"/>
        </a:p>
      </dgm:t>
    </dgm:pt>
    <dgm:pt modelId="{297FC97D-FCA5-474C-9026-D4E9FBBE6689}" type="sibTrans" cxnId="{FCBC01B0-7670-46A3-A6B7-1B4A1853B57B}">
      <dgm:prSet/>
      <dgm:spPr/>
      <dgm:t>
        <a:bodyPr/>
        <a:lstStyle/>
        <a:p>
          <a:endParaRPr lang="en-GB"/>
        </a:p>
      </dgm:t>
    </dgm:pt>
    <dgm:pt modelId="{1EAC013E-27F5-455C-8325-045718DE1F72}" type="pres">
      <dgm:prSet presAssocID="{F1E20618-3334-4D23-A763-EDD1A0B07208}" presName="CompostProcess" presStyleCnt="0">
        <dgm:presLayoutVars>
          <dgm:dir/>
          <dgm:resizeHandles val="exact"/>
        </dgm:presLayoutVars>
      </dgm:prSet>
      <dgm:spPr/>
    </dgm:pt>
    <dgm:pt modelId="{93B89E9B-11A8-4EAC-B023-AC2CEE43FF1F}" type="pres">
      <dgm:prSet presAssocID="{F1E20618-3334-4D23-A763-EDD1A0B07208}" presName="arrow" presStyleLbl="bgShp" presStyleIdx="0" presStyleCnt="1"/>
      <dgm:spPr/>
    </dgm:pt>
    <dgm:pt modelId="{9318BD87-E08F-414E-AE3B-DAF8E34F130D}" type="pres">
      <dgm:prSet presAssocID="{F1E20618-3334-4D23-A763-EDD1A0B07208}" presName="linearProcess" presStyleCnt="0"/>
      <dgm:spPr/>
    </dgm:pt>
    <dgm:pt modelId="{CAA3C38C-D8B1-459D-B15F-FDAB18545B01}" type="pres">
      <dgm:prSet presAssocID="{F1B4C58E-5603-4887-A034-C8E07572F51C}" presName="textNode" presStyleLbl="node1" presStyleIdx="0" presStyleCnt="6" custScaleX="54423" custScaleY="62085" custLinFactX="-7571" custLinFactNeighborX="-100000" custLinFactNeighborY="-29563">
        <dgm:presLayoutVars>
          <dgm:bulletEnabled val="1"/>
        </dgm:presLayoutVars>
      </dgm:prSet>
      <dgm:spPr/>
    </dgm:pt>
    <dgm:pt modelId="{57F3B775-86B2-4AA8-BA4E-D4A85522F066}" type="pres">
      <dgm:prSet presAssocID="{8454E944-84E3-42C9-B1BC-5F10EB3B8152}" presName="sibTrans" presStyleCnt="0"/>
      <dgm:spPr/>
    </dgm:pt>
    <dgm:pt modelId="{3D1610C2-6527-4676-9D77-DDD921637B80}" type="pres">
      <dgm:prSet presAssocID="{99771CC7-8369-459D-B29A-CAF5D0F6B358}" presName="textNode" presStyleLbl="node1" presStyleIdx="1" presStyleCnt="6" custScaleX="75590" custScaleY="81012" custLinFactX="48511" custLinFactNeighborX="100000" custLinFactNeighborY="18961">
        <dgm:presLayoutVars>
          <dgm:bulletEnabled val="1"/>
        </dgm:presLayoutVars>
      </dgm:prSet>
      <dgm:spPr>
        <a:xfrm>
          <a:off x="2755899" y="1625600"/>
          <a:ext cx="2616200" cy="2167466"/>
        </a:xfrm>
        <a:prstGeom prst="roundRect">
          <a:avLst/>
        </a:prstGeom>
      </dgm:spPr>
    </dgm:pt>
    <dgm:pt modelId="{ED57D4DE-CC90-47D8-A69D-C2893AD8AFAB}" type="pres">
      <dgm:prSet presAssocID="{29023DD7-1212-4167-B49E-5EF8AC4EC046}" presName="sibTrans" presStyleCnt="0"/>
      <dgm:spPr/>
    </dgm:pt>
    <dgm:pt modelId="{16C2B7EF-E3E0-4782-A787-0CD31910CF42}" type="pres">
      <dgm:prSet presAssocID="{1E6DA972-FDD2-4708-B528-666723D19B26}" presName="textNode" presStyleLbl="node1" presStyleIdx="2" presStyleCnt="6" custScaleX="42600" custScaleY="74288" custLinFactX="45948" custLinFactNeighborX="100000" custLinFactNeighborY="-2446">
        <dgm:presLayoutVars>
          <dgm:bulletEnabled val="1"/>
        </dgm:presLayoutVars>
      </dgm:prSet>
      <dgm:spPr/>
    </dgm:pt>
    <dgm:pt modelId="{658668B4-BE92-4114-BA76-05A4BEF8A95C}" type="pres">
      <dgm:prSet presAssocID="{27526302-406D-400E-8254-5000C1F91C2B}" presName="sibTrans" presStyleCnt="0"/>
      <dgm:spPr/>
    </dgm:pt>
    <dgm:pt modelId="{69D641B2-4062-4D68-91B7-2C4142688229}" type="pres">
      <dgm:prSet presAssocID="{F6BE0B80-F4E7-4C85-B685-C3B93A9DA1DA}" presName="textNode" presStyleLbl="node1" presStyleIdx="3" presStyleCnt="6" custScaleX="54423" custScaleY="62085" custLinFactX="-174159" custLinFactNeighborX="-200000" custLinFactNeighborY="31043">
        <dgm:presLayoutVars>
          <dgm:bulletEnabled val="1"/>
        </dgm:presLayoutVars>
      </dgm:prSet>
      <dgm:spPr/>
    </dgm:pt>
    <dgm:pt modelId="{6AC42A82-96D2-4F39-A95C-60A9B9E0E896}" type="pres">
      <dgm:prSet presAssocID="{FF594958-FB17-4C31-A867-8A4529C0E58D}" presName="sibTrans" presStyleCnt="0"/>
      <dgm:spPr/>
    </dgm:pt>
    <dgm:pt modelId="{C1921E07-28BD-4D3D-A763-E8266277BDF3}" type="pres">
      <dgm:prSet presAssocID="{F7F1FB3C-CAB9-4968-82E8-E1A5F859DE6B}" presName="textNode" presStyleLbl="node1" presStyleIdx="4" presStyleCnt="6" custScaleX="54423" custScaleY="62085" custLinFactX="-181523" custLinFactNeighborX="-200000" custLinFactNeighborY="-9955">
        <dgm:presLayoutVars>
          <dgm:bulletEnabled val="1"/>
        </dgm:presLayoutVars>
      </dgm:prSet>
      <dgm:spPr/>
    </dgm:pt>
    <dgm:pt modelId="{5DCFB0EA-67CB-4630-86DE-99667DF73AB2}" type="pres">
      <dgm:prSet presAssocID="{482B78EA-C074-429F-92D7-D942F751055B}" presName="sibTrans" presStyleCnt="0"/>
      <dgm:spPr/>
    </dgm:pt>
    <dgm:pt modelId="{FA489B95-154B-4937-A12B-0D611B20E4B6}" type="pres">
      <dgm:prSet presAssocID="{7D25EC70-D507-4F2F-8D58-0D7AC6B5AD9B}" presName="textNode" presStyleLbl="node1" presStyleIdx="5" presStyleCnt="6" custScaleX="42600" custScaleY="74288" custLinFactX="-51203" custLinFactNeighborX="-100000" custLinFactNeighborY="0">
        <dgm:presLayoutVars>
          <dgm:bulletEnabled val="1"/>
        </dgm:presLayoutVars>
      </dgm:prSet>
      <dgm:spPr/>
    </dgm:pt>
  </dgm:ptLst>
  <dgm:cxnLst>
    <dgm:cxn modelId="{D5CAC929-DB80-4737-A667-51C3A888CC98}" type="presOf" srcId="{7D25EC70-D507-4F2F-8D58-0D7AC6B5AD9B}" destId="{FA489B95-154B-4937-A12B-0D611B20E4B6}" srcOrd="0" destOrd="0" presId="urn:microsoft.com/office/officeart/2005/8/layout/hProcess9"/>
    <dgm:cxn modelId="{4B2E6733-33C0-44D4-BB63-76FA5F2D5633}" type="presOf" srcId="{F7F1FB3C-CAB9-4968-82E8-E1A5F859DE6B}" destId="{C1921E07-28BD-4D3D-A763-E8266277BDF3}" srcOrd="0" destOrd="0" presId="urn:microsoft.com/office/officeart/2005/8/layout/hProcess9"/>
    <dgm:cxn modelId="{6F0D444C-D4BE-43A0-A501-9A022C9AF472}" srcId="{F1E20618-3334-4D23-A763-EDD1A0B07208}" destId="{F6BE0B80-F4E7-4C85-B685-C3B93A9DA1DA}" srcOrd="3" destOrd="0" parTransId="{4FF0F82B-FD76-4D73-A7F4-032C73BF6BDC}" sibTransId="{FF594958-FB17-4C31-A867-8A4529C0E58D}"/>
    <dgm:cxn modelId="{2A83984C-DE53-45DB-B6AD-BDF6B5FA9B38}" type="presOf" srcId="{99771CC7-8369-459D-B29A-CAF5D0F6B358}" destId="{3D1610C2-6527-4676-9D77-DDD921637B80}" srcOrd="0" destOrd="0" presId="urn:microsoft.com/office/officeart/2005/8/layout/hProcess9"/>
    <dgm:cxn modelId="{6064414D-4DCC-4A6E-8634-42A656EF90B6}" type="presOf" srcId="{F6BE0B80-F4E7-4C85-B685-C3B93A9DA1DA}" destId="{69D641B2-4062-4D68-91B7-2C4142688229}" srcOrd="0" destOrd="0" presId="urn:microsoft.com/office/officeart/2005/8/layout/hProcess9"/>
    <dgm:cxn modelId="{22EE0572-365D-485B-95FF-40F87CEA8408}" type="presOf" srcId="{F1B4C58E-5603-4887-A034-C8E07572F51C}" destId="{CAA3C38C-D8B1-459D-B15F-FDAB18545B01}" srcOrd="0" destOrd="0" presId="urn:microsoft.com/office/officeart/2005/8/layout/hProcess9"/>
    <dgm:cxn modelId="{4CCDD481-F39D-46E6-A06D-C496C939E6EB}" srcId="{F1E20618-3334-4D23-A763-EDD1A0B07208}" destId="{F7F1FB3C-CAB9-4968-82E8-E1A5F859DE6B}" srcOrd="4" destOrd="0" parTransId="{4EF70FD9-3DCE-4FCC-8406-1B9477F6E8C8}" sibTransId="{482B78EA-C074-429F-92D7-D942F751055B}"/>
    <dgm:cxn modelId="{18CE9AAA-C094-4FE5-9CC8-26ABA422028E}" type="presOf" srcId="{1E6DA972-FDD2-4708-B528-666723D19B26}" destId="{16C2B7EF-E3E0-4782-A787-0CD31910CF42}" srcOrd="0" destOrd="0" presId="urn:microsoft.com/office/officeart/2005/8/layout/hProcess9"/>
    <dgm:cxn modelId="{FCBC01B0-7670-46A3-A6B7-1B4A1853B57B}" srcId="{F1E20618-3334-4D23-A763-EDD1A0B07208}" destId="{7D25EC70-D507-4F2F-8D58-0D7AC6B5AD9B}" srcOrd="5" destOrd="0" parTransId="{F8518EE7-B159-4FA5-B579-8D85298D6E34}" sibTransId="{297FC97D-FCA5-474C-9026-D4E9FBBE6689}"/>
    <dgm:cxn modelId="{CAC75AC2-8671-4E5A-BEF2-B169ECDFC252}" srcId="{F1E20618-3334-4D23-A763-EDD1A0B07208}" destId="{1E6DA972-FDD2-4708-B528-666723D19B26}" srcOrd="2" destOrd="0" parTransId="{3329E2AB-4611-45A1-A1F4-21DA26BF574D}" sibTransId="{27526302-406D-400E-8254-5000C1F91C2B}"/>
    <dgm:cxn modelId="{C8700BE5-1BFB-4165-B504-71062405B109}" type="presOf" srcId="{F1E20618-3334-4D23-A763-EDD1A0B07208}" destId="{1EAC013E-27F5-455C-8325-045718DE1F72}" srcOrd="0" destOrd="0" presId="urn:microsoft.com/office/officeart/2005/8/layout/hProcess9"/>
    <dgm:cxn modelId="{CFC188F7-D1AE-472F-9A5F-5F9229820416}" srcId="{F1E20618-3334-4D23-A763-EDD1A0B07208}" destId="{99771CC7-8369-459D-B29A-CAF5D0F6B358}" srcOrd="1" destOrd="0" parTransId="{9EBC92B4-EDB2-4B3C-9C8F-A79C7014174A}" sibTransId="{29023DD7-1212-4167-B49E-5EF8AC4EC046}"/>
    <dgm:cxn modelId="{FE6120FD-F92E-4B00-8E15-6CAB662C9F56}" srcId="{F1E20618-3334-4D23-A763-EDD1A0B07208}" destId="{F1B4C58E-5603-4887-A034-C8E07572F51C}" srcOrd="0" destOrd="0" parTransId="{E0F169DF-44C0-4FC8-8AA5-F3753F656EB4}" sibTransId="{8454E944-84E3-42C9-B1BC-5F10EB3B8152}"/>
    <dgm:cxn modelId="{37E059DB-1F37-471E-B1B5-EC30C7DD3194}" type="presParOf" srcId="{1EAC013E-27F5-455C-8325-045718DE1F72}" destId="{93B89E9B-11A8-4EAC-B023-AC2CEE43FF1F}" srcOrd="0" destOrd="0" presId="urn:microsoft.com/office/officeart/2005/8/layout/hProcess9"/>
    <dgm:cxn modelId="{33DA4D59-08AC-404E-9A20-49FEE13EBA0C}" type="presParOf" srcId="{1EAC013E-27F5-455C-8325-045718DE1F72}" destId="{9318BD87-E08F-414E-AE3B-DAF8E34F130D}" srcOrd="1" destOrd="0" presId="urn:microsoft.com/office/officeart/2005/8/layout/hProcess9"/>
    <dgm:cxn modelId="{08C8C363-C69D-40BB-BDF6-B0A88532115D}" type="presParOf" srcId="{9318BD87-E08F-414E-AE3B-DAF8E34F130D}" destId="{CAA3C38C-D8B1-459D-B15F-FDAB18545B01}" srcOrd="0" destOrd="0" presId="urn:microsoft.com/office/officeart/2005/8/layout/hProcess9"/>
    <dgm:cxn modelId="{4A8ADB87-A853-4924-8653-92CF78BF0D57}" type="presParOf" srcId="{9318BD87-E08F-414E-AE3B-DAF8E34F130D}" destId="{57F3B775-86B2-4AA8-BA4E-D4A85522F066}" srcOrd="1" destOrd="0" presId="urn:microsoft.com/office/officeart/2005/8/layout/hProcess9"/>
    <dgm:cxn modelId="{462453E9-A5E4-4AC3-ABDC-FD7CB551D0DB}" type="presParOf" srcId="{9318BD87-E08F-414E-AE3B-DAF8E34F130D}" destId="{3D1610C2-6527-4676-9D77-DDD921637B80}" srcOrd="2" destOrd="0" presId="urn:microsoft.com/office/officeart/2005/8/layout/hProcess9"/>
    <dgm:cxn modelId="{16CA3E99-149F-4C88-B94A-926A7DC0D24F}" type="presParOf" srcId="{9318BD87-E08F-414E-AE3B-DAF8E34F130D}" destId="{ED57D4DE-CC90-47D8-A69D-C2893AD8AFAB}" srcOrd="3" destOrd="0" presId="urn:microsoft.com/office/officeart/2005/8/layout/hProcess9"/>
    <dgm:cxn modelId="{9912B384-8781-4DEB-919F-41286DFFA837}" type="presParOf" srcId="{9318BD87-E08F-414E-AE3B-DAF8E34F130D}" destId="{16C2B7EF-E3E0-4782-A787-0CD31910CF42}" srcOrd="4" destOrd="0" presId="urn:microsoft.com/office/officeart/2005/8/layout/hProcess9"/>
    <dgm:cxn modelId="{FB57BFEC-60EA-43F6-ACDA-3E5B6064D517}" type="presParOf" srcId="{9318BD87-E08F-414E-AE3B-DAF8E34F130D}" destId="{658668B4-BE92-4114-BA76-05A4BEF8A95C}" srcOrd="5" destOrd="0" presId="urn:microsoft.com/office/officeart/2005/8/layout/hProcess9"/>
    <dgm:cxn modelId="{0C30E24C-4055-4CE5-8550-0D90F056BEEA}" type="presParOf" srcId="{9318BD87-E08F-414E-AE3B-DAF8E34F130D}" destId="{69D641B2-4062-4D68-91B7-2C4142688229}" srcOrd="6" destOrd="0" presId="urn:microsoft.com/office/officeart/2005/8/layout/hProcess9"/>
    <dgm:cxn modelId="{21D0CFC2-DDDF-4E23-9B56-2A13BE25F82B}" type="presParOf" srcId="{9318BD87-E08F-414E-AE3B-DAF8E34F130D}" destId="{6AC42A82-96D2-4F39-A95C-60A9B9E0E896}" srcOrd="7" destOrd="0" presId="urn:microsoft.com/office/officeart/2005/8/layout/hProcess9"/>
    <dgm:cxn modelId="{6712FBA4-25B0-426A-A11A-824A7E49FCA4}" type="presParOf" srcId="{9318BD87-E08F-414E-AE3B-DAF8E34F130D}" destId="{C1921E07-28BD-4D3D-A763-E8266277BDF3}" srcOrd="8" destOrd="0" presId="urn:microsoft.com/office/officeart/2005/8/layout/hProcess9"/>
    <dgm:cxn modelId="{81ECD9FA-62AD-4258-BF24-9B8E69CA2282}" type="presParOf" srcId="{9318BD87-E08F-414E-AE3B-DAF8E34F130D}" destId="{5DCFB0EA-67CB-4630-86DE-99667DF73AB2}" srcOrd="9" destOrd="0" presId="urn:microsoft.com/office/officeart/2005/8/layout/hProcess9"/>
    <dgm:cxn modelId="{B991827E-FA36-4A79-903F-A225B698A2AC}" type="presParOf" srcId="{9318BD87-E08F-414E-AE3B-DAF8E34F130D}" destId="{FA489B95-154B-4937-A12B-0D611B20E4B6}"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8D34AE-2D38-4625-9286-631AEC83D7E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54FBC68-A7C1-4ED0-A6E2-D12B35A078CE}">
      <dgm:prSet/>
      <dgm:spPr/>
      <dgm:t>
        <a:bodyPr/>
        <a:lstStyle/>
        <a:p>
          <a:pPr>
            <a:lnSpc>
              <a:spcPct val="100000"/>
            </a:lnSpc>
            <a:defRPr b="1"/>
          </a:pPr>
          <a:r>
            <a:rPr lang="en-US"/>
            <a:t>Versatile Platform</a:t>
          </a:r>
        </a:p>
      </dgm:t>
    </dgm:pt>
    <dgm:pt modelId="{1EB9C1AD-16D4-441D-826D-0F46D5C86EA6}" type="parTrans" cxnId="{79CDA1C9-25E7-43FA-B0D0-B1CC0F8D7A17}">
      <dgm:prSet/>
      <dgm:spPr/>
      <dgm:t>
        <a:bodyPr/>
        <a:lstStyle/>
        <a:p>
          <a:endParaRPr lang="en-US"/>
        </a:p>
      </dgm:t>
    </dgm:pt>
    <dgm:pt modelId="{B367E115-335F-47FA-AFF4-69004E4801C3}" type="sibTrans" cxnId="{79CDA1C9-25E7-43FA-B0D0-B1CC0F8D7A17}">
      <dgm:prSet/>
      <dgm:spPr/>
      <dgm:t>
        <a:bodyPr/>
        <a:lstStyle/>
        <a:p>
          <a:pPr>
            <a:lnSpc>
              <a:spcPct val="100000"/>
            </a:lnSpc>
            <a:defRPr b="1"/>
          </a:pPr>
          <a:endParaRPr lang="en-US"/>
        </a:p>
      </dgm:t>
    </dgm:pt>
    <dgm:pt modelId="{B5297102-D6CA-46B2-80E2-F003D0403375}">
      <dgm:prSet/>
      <dgm:spPr/>
      <dgm:t>
        <a:bodyPr/>
        <a:lstStyle/>
        <a:p>
          <a:pPr>
            <a:lnSpc>
              <a:spcPct val="100000"/>
            </a:lnSpc>
          </a:pPr>
          <a:r>
            <a:rPr lang="en-US"/>
            <a:t>TensorFlow offers a flexible platform supporting various regression analysis techniques for diverse applications.</a:t>
          </a:r>
        </a:p>
      </dgm:t>
    </dgm:pt>
    <dgm:pt modelId="{AF54A981-BC72-4690-BC60-3943168B6D7F}" type="parTrans" cxnId="{F3C58B6D-02B2-4B0A-B21C-3B13348B23F2}">
      <dgm:prSet/>
      <dgm:spPr/>
      <dgm:t>
        <a:bodyPr/>
        <a:lstStyle/>
        <a:p>
          <a:endParaRPr lang="en-US"/>
        </a:p>
      </dgm:t>
    </dgm:pt>
    <dgm:pt modelId="{6F7B89FE-33C2-4CBC-A1A2-E76AA6ACAAAC}" type="sibTrans" cxnId="{F3C58B6D-02B2-4B0A-B21C-3B13348B23F2}">
      <dgm:prSet/>
      <dgm:spPr/>
      <dgm:t>
        <a:bodyPr/>
        <a:lstStyle/>
        <a:p>
          <a:endParaRPr lang="en-US"/>
        </a:p>
      </dgm:t>
    </dgm:pt>
    <dgm:pt modelId="{EBC69B32-166C-4A0E-BB52-1A92827B7E22}">
      <dgm:prSet/>
      <dgm:spPr/>
      <dgm:t>
        <a:bodyPr/>
        <a:lstStyle/>
        <a:p>
          <a:pPr>
            <a:lnSpc>
              <a:spcPct val="100000"/>
            </a:lnSpc>
            <a:defRPr b="1"/>
          </a:pPr>
          <a:r>
            <a:rPr lang="en-US"/>
            <a:t>Comprehensive Tools</a:t>
          </a:r>
        </a:p>
      </dgm:t>
    </dgm:pt>
    <dgm:pt modelId="{9405E691-93D5-4471-A8DD-2F22025D908F}" type="parTrans" cxnId="{F76B2C2E-8B48-4F2C-9A57-7BC8F7D7B80C}">
      <dgm:prSet/>
      <dgm:spPr/>
      <dgm:t>
        <a:bodyPr/>
        <a:lstStyle/>
        <a:p>
          <a:endParaRPr lang="en-US"/>
        </a:p>
      </dgm:t>
    </dgm:pt>
    <dgm:pt modelId="{90E2D921-90DF-40E9-B02B-F131BE288B31}" type="sibTrans" cxnId="{F76B2C2E-8B48-4F2C-9A57-7BC8F7D7B80C}">
      <dgm:prSet/>
      <dgm:spPr/>
      <dgm:t>
        <a:bodyPr/>
        <a:lstStyle/>
        <a:p>
          <a:pPr>
            <a:lnSpc>
              <a:spcPct val="100000"/>
            </a:lnSpc>
            <a:defRPr b="1"/>
          </a:pPr>
          <a:endParaRPr lang="en-US"/>
        </a:p>
      </dgm:t>
    </dgm:pt>
    <dgm:pt modelId="{C805C9C9-FAC4-4167-A570-D7B603B2528F}">
      <dgm:prSet/>
      <dgm:spPr/>
      <dgm:t>
        <a:bodyPr/>
        <a:lstStyle/>
        <a:p>
          <a:pPr>
            <a:lnSpc>
              <a:spcPct val="100000"/>
            </a:lnSpc>
          </a:pPr>
          <a:r>
            <a:rPr lang="en-US"/>
            <a:t>The platform provides comprehensive tools enabling both foundational and advanced regression modelling.</a:t>
          </a:r>
        </a:p>
      </dgm:t>
    </dgm:pt>
    <dgm:pt modelId="{0B972A85-0826-4FBE-A425-9061C6357788}" type="parTrans" cxnId="{F0D6296F-77F4-41F1-AFFE-AEBF77C4F6CF}">
      <dgm:prSet/>
      <dgm:spPr/>
      <dgm:t>
        <a:bodyPr/>
        <a:lstStyle/>
        <a:p>
          <a:endParaRPr lang="en-US"/>
        </a:p>
      </dgm:t>
    </dgm:pt>
    <dgm:pt modelId="{5E5079CE-C31F-4B2B-AD1E-3421BDFC5A49}" type="sibTrans" cxnId="{F0D6296F-77F4-41F1-AFFE-AEBF77C4F6CF}">
      <dgm:prSet/>
      <dgm:spPr/>
      <dgm:t>
        <a:bodyPr/>
        <a:lstStyle/>
        <a:p>
          <a:endParaRPr lang="en-US"/>
        </a:p>
      </dgm:t>
    </dgm:pt>
    <dgm:pt modelId="{1C6D6C4E-3913-4BE7-9D68-8F69CE9E2EBB}">
      <dgm:prSet/>
      <dgm:spPr/>
      <dgm:t>
        <a:bodyPr/>
        <a:lstStyle/>
        <a:p>
          <a:pPr>
            <a:lnSpc>
              <a:spcPct val="100000"/>
            </a:lnSpc>
            <a:defRPr b="1"/>
          </a:pPr>
          <a:r>
            <a:rPr lang="en-US"/>
            <a:t>Powerful Predictive Solutions</a:t>
          </a:r>
        </a:p>
      </dgm:t>
    </dgm:pt>
    <dgm:pt modelId="{4C91C3B5-3F9A-40F1-9FBF-349B2C4A59A1}" type="parTrans" cxnId="{BB492A1B-BCE7-4D9B-B394-F49FA5C9EB10}">
      <dgm:prSet/>
      <dgm:spPr/>
      <dgm:t>
        <a:bodyPr/>
        <a:lstStyle/>
        <a:p>
          <a:endParaRPr lang="en-US"/>
        </a:p>
      </dgm:t>
    </dgm:pt>
    <dgm:pt modelId="{49F76E65-D61B-45D2-A909-4B90ACEA440A}" type="sibTrans" cxnId="{BB492A1B-BCE7-4D9B-B394-F49FA5C9EB10}">
      <dgm:prSet/>
      <dgm:spPr/>
      <dgm:t>
        <a:bodyPr/>
        <a:lstStyle/>
        <a:p>
          <a:endParaRPr lang="en-US"/>
        </a:p>
      </dgm:t>
    </dgm:pt>
    <dgm:pt modelId="{CA18CD18-FA80-4826-90C9-D3A4900F0A60}">
      <dgm:prSet/>
      <dgm:spPr/>
      <dgm:t>
        <a:bodyPr/>
        <a:lstStyle/>
        <a:p>
          <a:pPr>
            <a:lnSpc>
              <a:spcPct val="100000"/>
            </a:lnSpc>
          </a:pPr>
          <a:r>
            <a:rPr lang="en-US"/>
            <a:t>Applying TensorFlow’s techniques unlocks powerful predictive solutions across multiple domains and industries.</a:t>
          </a:r>
        </a:p>
      </dgm:t>
    </dgm:pt>
    <dgm:pt modelId="{4B5D7935-63A9-4629-A903-D79D546E6228}" type="parTrans" cxnId="{4B9A46EF-D05A-4F9F-B06E-23C48FC8543F}">
      <dgm:prSet/>
      <dgm:spPr/>
      <dgm:t>
        <a:bodyPr/>
        <a:lstStyle/>
        <a:p>
          <a:endParaRPr lang="en-US"/>
        </a:p>
      </dgm:t>
    </dgm:pt>
    <dgm:pt modelId="{ED6D794D-52F4-4A92-B4EA-9466DE261466}" type="sibTrans" cxnId="{4B9A46EF-D05A-4F9F-B06E-23C48FC8543F}">
      <dgm:prSet/>
      <dgm:spPr/>
      <dgm:t>
        <a:bodyPr/>
        <a:lstStyle/>
        <a:p>
          <a:endParaRPr lang="en-US"/>
        </a:p>
      </dgm:t>
    </dgm:pt>
    <dgm:pt modelId="{4EF658E8-C500-48E8-B056-EDB068B7ED37}" type="pres">
      <dgm:prSet presAssocID="{1F8D34AE-2D38-4625-9286-631AEC83D7EC}" presName="Name0" presStyleCnt="0">
        <dgm:presLayoutVars>
          <dgm:dir/>
          <dgm:resizeHandles val="exact"/>
        </dgm:presLayoutVars>
      </dgm:prSet>
      <dgm:spPr/>
    </dgm:pt>
    <dgm:pt modelId="{B1F9FF3D-FBFB-42DD-ABDB-E083333BF4B1}" type="pres">
      <dgm:prSet presAssocID="{454FBC68-A7C1-4ED0-A6E2-D12B35A078CE}" presName="compNode" presStyleCnt="0"/>
      <dgm:spPr/>
    </dgm:pt>
    <dgm:pt modelId="{85BFD0DD-56A0-4846-A302-01CD3643539F}" type="pres">
      <dgm:prSet presAssocID="{454FBC68-A7C1-4ED0-A6E2-D12B35A078CE}" presName="pictRect" presStyleLbl="revTx" presStyleIdx="0" presStyleCnt="6">
        <dgm:presLayoutVars>
          <dgm:chMax val="0"/>
          <dgm:bulletEnabled/>
        </dgm:presLayoutVars>
      </dgm:prSet>
      <dgm:spPr/>
    </dgm:pt>
    <dgm:pt modelId="{78C655CC-C0EE-42CA-9464-048DAB7A2C85}" type="pres">
      <dgm:prSet presAssocID="{454FBC68-A7C1-4ED0-A6E2-D12B35A078CE}" presName="textRect" presStyleLbl="revTx" presStyleIdx="1" presStyleCnt="6">
        <dgm:presLayoutVars>
          <dgm:bulletEnabled/>
        </dgm:presLayoutVars>
      </dgm:prSet>
      <dgm:spPr/>
    </dgm:pt>
    <dgm:pt modelId="{B0C4781A-B8C2-4B70-8A6D-EF2F10DFE4A3}" type="pres">
      <dgm:prSet presAssocID="{B367E115-335F-47FA-AFF4-69004E4801C3}" presName="sibTrans" presStyleLbl="sibTrans2D1" presStyleIdx="0" presStyleCnt="0"/>
      <dgm:spPr/>
    </dgm:pt>
    <dgm:pt modelId="{002917C8-E267-45FC-B3B7-1E56A8D5317F}" type="pres">
      <dgm:prSet presAssocID="{EBC69B32-166C-4A0E-BB52-1A92827B7E22}" presName="compNode" presStyleCnt="0"/>
      <dgm:spPr/>
    </dgm:pt>
    <dgm:pt modelId="{CF5383AF-93BD-4172-9AFA-05D3F972A78C}" type="pres">
      <dgm:prSet presAssocID="{EBC69B32-166C-4A0E-BB52-1A92827B7E22}" presName="pictRect" presStyleLbl="revTx" presStyleIdx="2" presStyleCnt="6">
        <dgm:presLayoutVars>
          <dgm:chMax val="0"/>
          <dgm:bulletEnabled/>
        </dgm:presLayoutVars>
      </dgm:prSet>
      <dgm:spPr/>
    </dgm:pt>
    <dgm:pt modelId="{9E3EABEC-427A-4187-99AC-0D13985B3B04}" type="pres">
      <dgm:prSet presAssocID="{EBC69B32-166C-4A0E-BB52-1A92827B7E22}" presName="textRect" presStyleLbl="revTx" presStyleIdx="3" presStyleCnt="6">
        <dgm:presLayoutVars>
          <dgm:bulletEnabled/>
        </dgm:presLayoutVars>
      </dgm:prSet>
      <dgm:spPr/>
    </dgm:pt>
    <dgm:pt modelId="{065B725F-888E-49E3-AD1B-B5DAC8BDCF01}" type="pres">
      <dgm:prSet presAssocID="{90E2D921-90DF-40E9-B02B-F131BE288B31}" presName="sibTrans" presStyleLbl="sibTrans2D1" presStyleIdx="0" presStyleCnt="0"/>
      <dgm:spPr/>
    </dgm:pt>
    <dgm:pt modelId="{328C1A88-DB3A-425B-B624-BCC73EF7F419}" type="pres">
      <dgm:prSet presAssocID="{1C6D6C4E-3913-4BE7-9D68-8F69CE9E2EBB}" presName="compNode" presStyleCnt="0"/>
      <dgm:spPr/>
    </dgm:pt>
    <dgm:pt modelId="{AA8F06D0-A1F2-4B07-ACEC-B7697BB38923}" type="pres">
      <dgm:prSet presAssocID="{1C6D6C4E-3913-4BE7-9D68-8F69CE9E2EBB}" presName="pictRect" presStyleLbl="revTx" presStyleIdx="4" presStyleCnt="6">
        <dgm:presLayoutVars>
          <dgm:chMax val="0"/>
          <dgm:bulletEnabled/>
        </dgm:presLayoutVars>
      </dgm:prSet>
      <dgm:spPr/>
    </dgm:pt>
    <dgm:pt modelId="{1FB3D763-961D-42BF-A4A7-5025A3A1280C}" type="pres">
      <dgm:prSet presAssocID="{1C6D6C4E-3913-4BE7-9D68-8F69CE9E2EBB}" presName="textRect" presStyleLbl="revTx" presStyleIdx="5" presStyleCnt="6">
        <dgm:presLayoutVars>
          <dgm:bulletEnabled/>
        </dgm:presLayoutVars>
      </dgm:prSet>
      <dgm:spPr/>
    </dgm:pt>
  </dgm:ptLst>
  <dgm:cxnLst>
    <dgm:cxn modelId="{3C0F5606-CC92-4B18-8A73-D2ABF176917B}" type="presOf" srcId="{EBC69B32-166C-4A0E-BB52-1A92827B7E22}" destId="{CF5383AF-93BD-4172-9AFA-05D3F972A78C}" srcOrd="0" destOrd="0" presId="urn:microsoft.com/office/officeart/2024/3/layout/hArchList1"/>
    <dgm:cxn modelId="{BB492A1B-BCE7-4D9B-B394-F49FA5C9EB10}" srcId="{1F8D34AE-2D38-4625-9286-631AEC83D7EC}" destId="{1C6D6C4E-3913-4BE7-9D68-8F69CE9E2EBB}" srcOrd="2" destOrd="0" parTransId="{4C91C3B5-3F9A-40F1-9FBF-349B2C4A59A1}" sibTransId="{49F76E65-D61B-45D2-A909-4B90ACEA440A}"/>
    <dgm:cxn modelId="{43CCE21E-0FE9-41A6-A896-9D1470760F60}" type="presOf" srcId="{B5297102-D6CA-46B2-80E2-F003D0403375}" destId="{78C655CC-C0EE-42CA-9464-048DAB7A2C85}" srcOrd="0" destOrd="0" presId="urn:microsoft.com/office/officeart/2024/3/layout/hArchList1"/>
    <dgm:cxn modelId="{F76B2C2E-8B48-4F2C-9A57-7BC8F7D7B80C}" srcId="{1F8D34AE-2D38-4625-9286-631AEC83D7EC}" destId="{EBC69B32-166C-4A0E-BB52-1A92827B7E22}" srcOrd="1" destOrd="0" parTransId="{9405E691-93D5-4471-A8DD-2F22025D908F}" sibTransId="{90E2D921-90DF-40E9-B02B-F131BE288B31}"/>
    <dgm:cxn modelId="{68F4274B-D607-4BDE-9371-739B8955941D}" type="presOf" srcId="{454FBC68-A7C1-4ED0-A6E2-D12B35A078CE}" destId="{85BFD0DD-56A0-4846-A302-01CD3643539F}" srcOrd="0" destOrd="0" presId="urn:microsoft.com/office/officeart/2024/3/layout/hArchList1"/>
    <dgm:cxn modelId="{1BEA2F6B-E936-4955-B8AC-CC6AFC520F6C}" type="presOf" srcId="{90E2D921-90DF-40E9-B02B-F131BE288B31}" destId="{065B725F-888E-49E3-AD1B-B5DAC8BDCF01}" srcOrd="0" destOrd="0" presId="urn:microsoft.com/office/officeart/2024/3/layout/hArchList1"/>
    <dgm:cxn modelId="{F3C58B6D-02B2-4B0A-B21C-3B13348B23F2}" srcId="{454FBC68-A7C1-4ED0-A6E2-D12B35A078CE}" destId="{B5297102-D6CA-46B2-80E2-F003D0403375}" srcOrd="0" destOrd="0" parTransId="{AF54A981-BC72-4690-BC60-3943168B6D7F}" sibTransId="{6F7B89FE-33C2-4CBC-A1A2-E76AA6ACAAAC}"/>
    <dgm:cxn modelId="{F0D6296F-77F4-41F1-AFFE-AEBF77C4F6CF}" srcId="{EBC69B32-166C-4A0E-BB52-1A92827B7E22}" destId="{C805C9C9-FAC4-4167-A570-D7B603B2528F}" srcOrd="0" destOrd="0" parTransId="{0B972A85-0826-4FBE-A425-9061C6357788}" sibTransId="{5E5079CE-C31F-4B2B-AD1E-3421BDFC5A49}"/>
    <dgm:cxn modelId="{30DEF6AA-4EA2-4827-AB55-5CFC11F4048E}" type="presOf" srcId="{1C6D6C4E-3913-4BE7-9D68-8F69CE9E2EBB}" destId="{AA8F06D0-A1F2-4B07-ACEC-B7697BB38923}" srcOrd="0" destOrd="0" presId="urn:microsoft.com/office/officeart/2024/3/layout/hArchList1"/>
    <dgm:cxn modelId="{4C21C0C2-70BD-4867-874D-5973E46EF54C}" type="presOf" srcId="{C805C9C9-FAC4-4167-A570-D7B603B2528F}" destId="{9E3EABEC-427A-4187-99AC-0D13985B3B04}" srcOrd="0" destOrd="0" presId="urn:microsoft.com/office/officeart/2024/3/layout/hArchList1"/>
    <dgm:cxn modelId="{79CDA1C9-25E7-43FA-B0D0-B1CC0F8D7A17}" srcId="{1F8D34AE-2D38-4625-9286-631AEC83D7EC}" destId="{454FBC68-A7C1-4ED0-A6E2-D12B35A078CE}" srcOrd="0" destOrd="0" parTransId="{1EB9C1AD-16D4-441D-826D-0F46D5C86EA6}" sibTransId="{B367E115-335F-47FA-AFF4-69004E4801C3}"/>
    <dgm:cxn modelId="{13F313DA-6732-414C-ABA2-39A8C13E3558}" type="presOf" srcId="{1F8D34AE-2D38-4625-9286-631AEC83D7EC}" destId="{4EF658E8-C500-48E8-B056-EDB068B7ED37}" srcOrd="0" destOrd="0" presId="urn:microsoft.com/office/officeart/2024/3/layout/hArchList1"/>
    <dgm:cxn modelId="{62E82CE7-DEA2-485A-97DA-D16859B6B432}" type="presOf" srcId="{CA18CD18-FA80-4826-90C9-D3A4900F0A60}" destId="{1FB3D763-961D-42BF-A4A7-5025A3A1280C}" srcOrd="0" destOrd="0" presId="urn:microsoft.com/office/officeart/2024/3/layout/hArchList1"/>
    <dgm:cxn modelId="{4B9A46EF-D05A-4F9F-B06E-23C48FC8543F}" srcId="{1C6D6C4E-3913-4BE7-9D68-8F69CE9E2EBB}" destId="{CA18CD18-FA80-4826-90C9-D3A4900F0A60}" srcOrd="0" destOrd="0" parTransId="{4B5D7935-63A9-4629-A903-D79D546E6228}" sibTransId="{ED6D794D-52F4-4A92-B4EA-9466DE261466}"/>
    <dgm:cxn modelId="{6B6A75FB-55B8-4ADB-9086-747929DA6E49}" type="presOf" srcId="{B367E115-335F-47FA-AFF4-69004E4801C3}" destId="{B0C4781A-B8C2-4B70-8A6D-EF2F10DFE4A3}" srcOrd="0" destOrd="0" presId="urn:microsoft.com/office/officeart/2024/3/layout/hArchList1"/>
    <dgm:cxn modelId="{C3D3C542-5617-4080-B55B-00D3BD7A95E4}" type="presParOf" srcId="{4EF658E8-C500-48E8-B056-EDB068B7ED37}" destId="{B1F9FF3D-FBFB-42DD-ABDB-E083333BF4B1}" srcOrd="0" destOrd="0" presId="urn:microsoft.com/office/officeart/2024/3/layout/hArchList1"/>
    <dgm:cxn modelId="{5D0E529F-6F30-4DF3-BCDD-30F4955B3A3B}" type="presParOf" srcId="{B1F9FF3D-FBFB-42DD-ABDB-E083333BF4B1}" destId="{85BFD0DD-56A0-4846-A302-01CD3643539F}" srcOrd="0" destOrd="0" presId="urn:microsoft.com/office/officeart/2024/3/layout/hArchList1"/>
    <dgm:cxn modelId="{BE9A1CFA-9B5F-4FF4-B5CA-A3B072FE74C1}" type="presParOf" srcId="{B1F9FF3D-FBFB-42DD-ABDB-E083333BF4B1}" destId="{78C655CC-C0EE-42CA-9464-048DAB7A2C85}" srcOrd="1" destOrd="0" presId="urn:microsoft.com/office/officeart/2024/3/layout/hArchList1"/>
    <dgm:cxn modelId="{04800B9E-3EC8-4C64-83B9-5E913F40B88C}" type="presParOf" srcId="{4EF658E8-C500-48E8-B056-EDB068B7ED37}" destId="{B0C4781A-B8C2-4B70-8A6D-EF2F10DFE4A3}" srcOrd="1" destOrd="0" presId="urn:microsoft.com/office/officeart/2024/3/layout/hArchList1"/>
    <dgm:cxn modelId="{AC0B5579-5861-4640-946C-FD2C321C50DF}" type="presParOf" srcId="{4EF658E8-C500-48E8-B056-EDB068B7ED37}" destId="{002917C8-E267-45FC-B3B7-1E56A8D5317F}" srcOrd="2" destOrd="0" presId="urn:microsoft.com/office/officeart/2024/3/layout/hArchList1"/>
    <dgm:cxn modelId="{8BEC698A-7AD6-40B3-A091-919078F13DA2}" type="presParOf" srcId="{002917C8-E267-45FC-B3B7-1E56A8D5317F}" destId="{CF5383AF-93BD-4172-9AFA-05D3F972A78C}" srcOrd="0" destOrd="0" presId="urn:microsoft.com/office/officeart/2024/3/layout/hArchList1"/>
    <dgm:cxn modelId="{59F8D1D6-5D5E-48EF-AC46-8AB7EE615D59}" type="presParOf" srcId="{002917C8-E267-45FC-B3B7-1E56A8D5317F}" destId="{9E3EABEC-427A-4187-99AC-0D13985B3B04}" srcOrd="1" destOrd="0" presId="urn:microsoft.com/office/officeart/2024/3/layout/hArchList1"/>
    <dgm:cxn modelId="{6266CE64-603D-4A69-81E7-7966093B98EF}" type="presParOf" srcId="{4EF658E8-C500-48E8-B056-EDB068B7ED37}" destId="{065B725F-888E-49E3-AD1B-B5DAC8BDCF01}" srcOrd="3" destOrd="0" presId="urn:microsoft.com/office/officeart/2024/3/layout/hArchList1"/>
    <dgm:cxn modelId="{262DB348-7A38-42F6-AA3C-146FB57E7C93}" type="presParOf" srcId="{4EF658E8-C500-48E8-B056-EDB068B7ED37}" destId="{328C1A88-DB3A-425B-B624-BCC73EF7F419}" srcOrd="4" destOrd="0" presId="urn:microsoft.com/office/officeart/2024/3/layout/hArchList1"/>
    <dgm:cxn modelId="{F2598300-F862-4B51-98FB-648A10599074}" type="presParOf" srcId="{328C1A88-DB3A-425B-B624-BCC73EF7F419}" destId="{AA8F06D0-A1F2-4B07-ACEC-B7697BB38923}" srcOrd="0" destOrd="0" presId="urn:microsoft.com/office/officeart/2024/3/layout/hArchList1"/>
    <dgm:cxn modelId="{05D3B4D7-B980-4B78-9EC2-0101DFBB0E60}" type="presParOf" srcId="{328C1A88-DB3A-425B-B624-BCC73EF7F419}" destId="{1FB3D763-961D-42BF-A4A7-5025A3A128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E9B-11A8-4EAC-B023-AC2CEE43FF1F}">
      <dsp:nvSpPr>
        <dsp:cNvPr id="0" name=""/>
        <dsp:cNvSpPr/>
      </dsp:nvSpPr>
      <dsp:spPr>
        <a:xfrm>
          <a:off x="806684" y="0"/>
          <a:ext cx="9142426" cy="54186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A3C38C-D8B1-459D-B15F-FDAB18545B01}">
      <dsp:nvSpPr>
        <dsp:cNvPr id="0" name=""/>
        <dsp:cNvSpPr/>
      </dsp:nvSpPr>
      <dsp:spPr>
        <a:xfrm>
          <a:off x="0" y="1395729"/>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fuel records</a:t>
          </a:r>
          <a:endParaRPr lang="en-GB" sz="2400" kern="1200" dirty="0"/>
        </a:p>
      </dsp:txBody>
      <dsp:txXfrm>
        <a:off x="65690" y="1461419"/>
        <a:ext cx="1599762" cy="1214291"/>
      </dsp:txXfrm>
    </dsp:sp>
    <dsp:sp modelId="{3D1610C2-6527-4676-9D77-DDD921637B80}">
      <dsp:nvSpPr>
        <dsp:cNvPr id="0" name=""/>
        <dsp:cNvSpPr/>
      </dsp:nvSpPr>
      <dsp:spPr>
        <a:xfrm>
          <a:off x="3454849" y="2242352"/>
          <a:ext cx="2404443" cy="1755908"/>
        </a:xfrm>
        <a:prstGeom prst="roundRect">
          <a:avLst/>
        </a:prstGeom>
        <a:solidFill>
          <a:srgbClr val="734B6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066800">
            <a:lnSpc>
              <a:spcPct val="90000"/>
            </a:lnSpc>
            <a:spcBef>
              <a:spcPct val="0"/>
            </a:spcBef>
            <a:spcAft>
              <a:spcPct val="35000"/>
            </a:spcAft>
            <a:buNone/>
          </a:pPr>
          <a:r>
            <a:rPr lang="fr-FR" sz="2400" kern="1200" dirty="0" err="1"/>
            <a:t>Extend</a:t>
          </a:r>
          <a:r>
            <a:rPr lang="fr-FR" sz="2400" kern="1200" dirty="0"/>
            <a:t> </a:t>
          </a:r>
          <a:r>
            <a:rPr lang="fr-FR" sz="2400" kern="1200" dirty="0" err="1"/>
            <a:t>each</a:t>
          </a:r>
          <a:r>
            <a:rPr lang="fr-FR" sz="2400" kern="1200" dirty="0"/>
            <a:t> fuel record </a:t>
          </a:r>
          <a:r>
            <a:rPr lang="fr-FR" sz="2400" kern="1200" dirty="0" err="1"/>
            <a:t>with</a:t>
          </a:r>
          <a:r>
            <a:rPr lang="fr-FR" sz="2400" kern="1200" dirty="0"/>
            <a:t> flight data</a:t>
          </a:r>
          <a:endParaRPr lang="en-GB" sz="2400" kern="1200" dirty="0"/>
        </a:p>
      </dsp:txBody>
      <dsp:txXfrm>
        <a:off x="3540565" y="2328068"/>
        <a:ext cx="2233011" cy="1584476"/>
      </dsp:txXfrm>
    </dsp:sp>
    <dsp:sp modelId="{16C2B7EF-E3E0-4782-A787-0CD31910CF42}">
      <dsp:nvSpPr>
        <dsp:cNvPr id="0" name=""/>
        <dsp:cNvSpPr/>
      </dsp:nvSpPr>
      <dsp:spPr>
        <a:xfrm>
          <a:off x="5864323" y="1851233"/>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err="1"/>
            <a:t>Scale</a:t>
          </a:r>
          <a:r>
            <a:rPr lang="fr-FR" sz="1900" kern="1200" dirty="0"/>
            <a:t> and encode </a:t>
          </a:r>
          <a:r>
            <a:rPr lang="fr-FR" sz="1900" kern="1200" dirty="0" err="1"/>
            <a:t>aircraft</a:t>
          </a:r>
          <a:r>
            <a:rPr lang="fr-FR" sz="1900" kern="1200" dirty="0"/>
            <a:t> </a:t>
          </a:r>
          <a:r>
            <a:rPr lang="fr-FR" sz="1900" kern="1200" dirty="0" err="1"/>
            <a:t>icao</a:t>
          </a:r>
          <a:r>
            <a:rPr lang="fr-FR" sz="1900" kern="1200" dirty="0"/>
            <a:t> code</a:t>
          </a:r>
          <a:endParaRPr lang="en-GB" sz="1900" kern="1200" dirty="0"/>
        </a:p>
      </dsp:txBody>
      <dsp:txXfrm>
        <a:off x="5930472" y="1917382"/>
        <a:ext cx="1222766" cy="1477869"/>
      </dsp:txXfrm>
    </dsp:sp>
    <dsp:sp modelId="{69D641B2-4062-4D68-91B7-2C4142688229}">
      <dsp:nvSpPr>
        <dsp:cNvPr id="0" name=""/>
        <dsp:cNvSpPr/>
      </dsp:nvSpPr>
      <dsp:spPr>
        <a:xfrm>
          <a:off x="44886" y="2709344"/>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Read Flight </a:t>
          </a:r>
          <a:r>
            <a:rPr lang="fr-FR" sz="2400" kern="1200" dirty="0" err="1"/>
            <a:t>list</a:t>
          </a:r>
          <a:r>
            <a:rPr lang="fr-FR" sz="2400" kern="1200" dirty="0"/>
            <a:t> records</a:t>
          </a:r>
          <a:endParaRPr lang="en-GB" sz="2400" kern="1200" dirty="0"/>
        </a:p>
      </dsp:txBody>
      <dsp:txXfrm>
        <a:off x="110576" y="2775034"/>
        <a:ext cx="1599762" cy="1214291"/>
      </dsp:txXfrm>
    </dsp:sp>
    <dsp:sp modelId="{C1921E07-28BD-4D3D-A763-E8266277BDF3}">
      <dsp:nvSpPr>
        <dsp:cNvPr id="0" name=""/>
        <dsp:cNvSpPr/>
      </dsp:nvSpPr>
      <dsp:spPr>
        <a:xfrm>
          <a:off x="1628343" y="1820726"/>
          <a:ext cx="1731142" cy="1345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kern="1200" dirty="0" err="1"/>
            <a:t>Extend</a:t>
          </a:r>
          <a:r>
            <a:rPr lang="fr-FR" sz="2200" kern="1200" dirty="0"/>
            <a:t> fuel </a:t>
          </a:r>
          <a:r>
            <a:rPr lang="fr-FR" sz="2400" kern="1200" dirty="0"/>
            <a:t>records</a:t>
          </a:r>
          <a:r>
            <a:rPr lang="fr-FR" sz="2200" kern="1200" dirty="0"/>
            <a:t> </a:t>
          </a:r>
          <a:r>
            <a:rPr lang="fr-FR" sz="2200" kern="1200" dirty="0" err="1"/>
            <a:t>with</a:t>
          </a:r>
          <a:r>
            <a:rPr lang="fr-FR" sz="2200" kern="1200" dirty="0"/>
            <a:t> flight </a:t>
          </a:r>
          <a:r>
            <a:rPr lang="fr-FR" sz="2200" kern="1200" dirty="0" err="1"/>
            <a:t>list</a:t>
          </a:r>
          <a:r>
            <a:rPr lang="fr-FR" sz="2200" kern="1200" dirty="0"/>
            <a:t> data</a:t>
          </a:r>
          <a:endParaRPr lang="en-GB" sz="2200" kern="1200" dirty="0"/>
        </a:p>
      </dsp:txBody>
      <dsp:txXfrm>
        <a:off x="1694033" y="1886416"/>
        <a:ext cx="1599762" cy="1214291"/>
      </dsp:txXfrm>
    </dsp:sp>
    <dsp:sp modelId="{FA489B95-154B-4937-A12B-0D611B20E4B6}">
      <dsp:nvSpPr>
        <dsp:cNvPr id="0" name=""/>
        <dsp:cNvSpPr/>
      </dsp:nvSpPr>
      <dsp:spPr>
        <a:xfrm>
          <a:off x="7677951" y="1904249"/>
          <a:ext cx="1355064" cy="16101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Y </a:t>
          </a:r>
          <a:r>
            <a:rPr lang="fr-FR" sz="1900" kern="1200" dirty="0" err="1"/>
            <a:t>column</a:t>
          </a:r>
          <a:r>
            <a:rPr lang="fr-FR" sz="1900" kern="1200" dirty="0"/>
            <a:t> </a:t>
          </a:r>
          <a:r>
            <a:rPr lang="fr-FR" sz="1900" kern="1200" dirty="0" err="1"/>
            <a:t>is</a:t>
          </a:r>
          <a:r>
            <a:rPr lang="fr-FR" sz="1900" kern="1200" dirty="0"/>
            <a:t> fuel flow kg </a:t>
          </a:r>
          <a:r>
            <a:rPr lang="fr-FR" sz="1900" kern="1200"/>
            <a:t>per seconds</a:t>
          </a:r>
          <a:endParaRPr lang="en-GB" sz="1900" kern="1200" dirty="0"/>
        </a:p>
      </dsp:txBody>
      <dsp:txXfrm>
        <a:off x="7744100" y="1970398"/>
        <a:ext cx="1222766" cy="1477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FD0DD-56A0-4846-A302-01CD3643539F}">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Versatile Platform</a:t>
          </a:r>
        </a:p>
      </dsp:txBody>
      <dsp:txXfrm>
        <a:off x="0" y="0"/>
        <a:ext cx="3370557" cy="320007"/>
      </dsp:txXfrm>
    </dsp:sp>
    <dsp:sp modelId="{78C655CC-C0EE-42CA-9464-048DAB7A2C85}">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TensorFlow offers a flexible platform supporting various regression analysis techniques for diverse applications.</a:t>
          </a:r>
        </a:p>
      </dsp:txBody>
      <dsp:txXfrm>
        <a:off x="0" y="320007"/>
        <a:ext cx="3370557" cy="2136175"/>
      </dsp:txXfrm>
    </dsp:sp>
    <dsp:sp modelId="{CF5383AF-93BD-4172-9AFA-05D3F972A78C}">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Comprehensive Tools</a:t>
          </a:r>
        </a:p>
      </dsp:txBody>
      <dsp:txXfrm>
        <a:off x="3707612" y="0"/>
        <a:ext cx="3370557" cy="320007"/>
      </dsp:txXfrm>
    </dsp:sp>
    <dsp:sp modelId="{9E3EABEC-427A-4187-99AC-0D13985B3B04}">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platform provides comprehensive tools enabling both foundational and advanced regression modelling.</a:t>
          </a:r>
        </a:p>
      </dsp:txBody>
      <dsp:txXfrm>
        <a:off x="3707612" y="320007"/>
        <a:ext cx="3370557" cy="2136175"/>
      </dsp:txXfrm>
    </dsp:sp>
    <dsp:sp modelId="{AA8F06D0-A1F2-4B07-ACEC-B7697BB38923}">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Predictive Solutions</a:t>
          </a:r>
        </a:p>
      </dsp:txBody>
      <dsp:txXfrm>
        <a:off x="7415225" y="0"/>
        <a:ext cx="3370557" cy="320007"/>
      </dsp:txXfrm>
    </dsp:sp>
    <dsp:sp modelId="{1FB3D763-961D-42BF-A4A7-5025A3A1280C}">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TensorFlow’s techniques unlocks powerful predictive solutions across multiple domains and industries.</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C1B1A-E627-4193-81A8-99D81A3A4A1E}" type="datetimeFigureOut">
              <a:rPr lang="en-GB" smtClean="0"/>
              <a:t>19/11/2025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B7BEF-4D51-4778-85AA-D3F080F932CD}" type="slidenum">
              <a:rPr lang="en-GB" smtClean="0"/>
              <a:t>‹#›</a:t>
            </a:fld>
            <a:endParaRPr lang="en-GB"/>
          </a:p>
        </p:txBody>
      </p:sp>
    </p:spTree>
    <p:extLst>
      <p:ext uri="{BB962C8B-B14F-4D97-AF65-F5344CB8AC3E}">
        <p14:creationId xmlns:p14="http://schemas.microsoft.com/office/powerpoint/2010/main" val="3820590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Regression involves estimating the relationship between dependent and independent variables. We aim to predict continuous outcomes and understand how variables influence each other.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44</a:t>
            </a:fld>
            <a:endParaRPr lang="en-GB"/>
          </a:p>
        </p:txBody>
      </p:sp>
    </p:spTree>
    <p:extLst>
      <p:ext uri="{BB962C8B-B14F-4D97-AF65-F5344CB8AC3E}">
        <p14:creationId xmlns:p14="http://schemas.microsoft.com/office/powerpoint/2010/main" val="1242967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TensorFlow is a versatile platform that empowers effective regression analysis through comprehensive tools and flexible modelling. Applying foundational and advanced techniques unlocks powerful predictive solutions across domains.</a:t>
            </a:r>
          </a:p>
        </p:txBody>
      </p:sp>
      <p:sp>
        <p:nvSpPr>
          <p:cNvPr id="4" name="Slide Number Placeholder 3"/>
          <p:cNvSpPr>
            <a:spLocks noGrp="1"/>
          </p:cNvSpPr>
          <p:nvPr>
            <p:ph type="sldNum" sz="quarter" idx="5"/>
          </p:nvPr>
        </p:nvSpPr>
        <p:spPr/>
        <p:txBody>
          <a:bodyPr/>
          <a:lstStyle/>
          <a:p>
            <a:fld id="{3CECB5DB-3EE0-4B5C-B239-34DF675E0360}" type="slidenum">
              <a:rPr lang="en-GB" smtClean="0"/>
              <a:t>53</a:t>
            </a:fld>
            <a:endParaRPr lang="en-GB"/>
          </a:p>
        </p:txBody>
      </p:sp>
    </p:spTree>
    <p:extLst>
      <p:ext uri="{BB962C8B-B14F-4D97-AF65-F5344CB8AC3E}">
        <p14:creationId xmlns:p14="http://schemas.microsoft.com/office/powerpoint/2010/main" val="170406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Common regression types include linear, polynomial, and logistic regression. Each type addresses different data patterns and modelling needs, from simple linear relationships to complex non-linear dependencies.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45</a:t>
            </a:fld>
            <a:endParaRPr lang="en-GB"/>
          </a:p>
        </p:txBody>
      </p:sp>
    </p:spTree>
    <p:extLst>
      <p:ext uri="{BB962C8B-B14F-4D97-AF65-F5344CB8AC3E}">
        <p14:creationId xmlns:p14="http://schemas.microsoft.com/office/powerpoint/2010/main" val="1734606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TensorFlow provides scalable model building, easy integration with data pipelines, and robust tools for training and evaluation, facilitating effective regression modelling.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46</a:t>
            </a:fld>
            <a:endParaRPr lang="en-GB"/>
          </a:p>
        </p:txBody>
      </p:sp>
    </p:spTree>
    <p:extLst>
      <p:ext uri="{BB962C8B-B14F-4D97-AF65-F5344CB8AC3E}">
        <p14:creationId xmlns:p14="http://schemas.microsoft.com/office/powerpoint/2010/main" val="360448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Data preparation includes cleaning, normalising, and splitting data into training and testing sets to ensure the model learns effectively without bias.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47</a:t>
            </a:fld>
            <a:endParaRPr lang="en-GB"/>
          </a:p>
        </p:txBody>
      </p:sp>
    </p:spTree>
    <p:extLst>
      <p:ext uri="{BB962C8B-B14F-4D97-AF65-F5344CB8AC3E}">
        <p14:creationId xmlns:p14="http://schemas.microsoft.com/office/powerpoint/2010/main" val="324688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 linear regression model in TensorFlow is built using layers to represent input features and output predictions, with weights optimised during training to minimise errors.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48</a:t>
            </a:fld>
            <a:endParaRPr lang="en-GB"/>
          </a:p>
        </p:txBody>
      </p:sp>
    </p:spTree>
    <p:extLst>
      <p:ext uri="{BB962C8B-B14F-4D97-AF65-F5344CB8AC3E}">
        <p14:creationId xmlns:p14="http://schemas.microsoft.com/office/powerpoint/2010/main" val="377175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Training involves feeding data through the model and adjusting parameters. Evaluation metrics like mean squared error assess performance, while interpretation helps understand model insights.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49</a:t>
            </a:fld>
            <a:endParaRPr lang="en-GB"/>
          </a:p>
        </p:txBody>
      </p:sp>
    </p:spTree>
    <p:extLst>
      <p:ext uri="{BB962C8B-B14F-4D97-AF65-F5344CB8AC3E}">
        <p14:creationId xmlns:p14="http://schemas.microsoft.com/office/powerpoint/2010/main" val="567544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Neural networks in TensorFlow can model complex non-linear relationships by stacking layers and using activation functions, expanding regression capabilities beyond linear patterns.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50</a:t>
            </a:fld>
            <a:endParaRPr lang="en-GB"/>
          </a:p>
        </p:txBody>
      </p:sp>
    </p:spTree>
    <p:extLst>
      <p:ext uri="{BB962C8B-B14F-4D97-AF65-F5344CB8AC3E}">
        <p14:creationId xmlns:p14="http://schemas.microsoft.com/office/powerpoint/2010/main" val="3800751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Techniques like regularisation, dropout, and early stopping help prevent overfitting, ensuring the model generalises well to new data and maintains predictive accuracy.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51</a:t>
            </a:fld>
            <a:endParaRPr lang="en-GB"/>
          </a:p>
        </p:txBody>
      </p:sp>
    </p:spTree>
    <p:extLst>
      <p:ext uri="{BB962C8B-B14F-4D97-AF65-F5344CB8AC3E}">
        <p14:creationId xmlns:p14="http://schemas.microsoft.com/office/powerpoint/2010/main" val="1558216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Visual tools like loss curves, regression plots, and residual analysis aid in understanding model behaviour, diagnosing issues, and communicating results effectively.
Image source: Microsoft 365 content library
</a:t>
            </a:r>
          </a:p>
        </p:txBody>
      </p:sp>
      <p:sp>
        <p:nvSpPr>
          <p:cNvPr id="4" name="Slide Number Placeholder 3"/>
          <p:cNvSpPr>
            <a:spLocks noGrp="1"/>
          </p:cNvSpPr>
          <p:nvPr>
            <p:ph type="sldNum" sz="quarter" idx="5"/>
          </p:nvPr>
        </p:nvSpPr>
        <p:spPr/>
        <p:txBody>
          <a:bodyPr/>
          <a:lstStyle/>
          <a:p>
            <a:fld id="{3CECB5DB-3EE0-4B5C-B239-34DF675E0360}" type="slidenum">
              <a:rPr lang="en-GB" smtClean="0"/>
              <a:t>52</a:t>
            </a:fld>
            <a:endParaRPr lang="en-GB"/>
          </a:p>
        </p:txBody>
      </p:sp>
    </p:spTree>
    <p:extLst>
      <p:ext uri="{BB962C8B-B14F-4D97-AF65-F5344CB8AC3E}">
        <p14:creationId xmlns:p14="http://schemas.microsoft.com/office/powerpoint/2010/main" val="4155775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11/19/2025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625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11/19/2025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199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11/19/2025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664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11/19/2025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71855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11/19/2025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6336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11/19/2025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2148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11/19/2025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6193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11/19/2025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3600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11/19/2025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5372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11/19/2025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08322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11/19/2025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8149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11/19/2025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04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ansperformance.eu/study/data-challenge/dc2025/"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bing.com/ck/a?!&amp;&amp;p=2fc428fab6aad476c486cc81f2a1cd17bfbd09f2127395af8b3fcd9148f70071JmltdHM9MTc2MTI2NDAwMA&amp;ptn=3&amp;ver=2&amp;hsh=4&amp;fclid=01704df7-c28b-6bc7-1fa8-582dc36b6a3c&amp;u=a1aHR0cHM6Ly9naXNnZW9ncmFwaHkuY29tL2xhdGl0dWRlLWxvbmdpdHVkZS1jb29yZGluYXRlcy8&amp;ntb=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www.kaggle.com/datasets/huynhtruc109/aircraft-faa"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306A-FEB5-B8AE-D285-BA43C72E768B}"/>
              </a:ext>
            </a:extLst>
          </p:cNvPr>
          <p:cNvSpPr>
            <a:spLocks noGrp="1"/>
          </p:cNvSpPr>
          <p:nvPr>
            <p:ph type="ctrTitle"/>
          </p:nvPr>
        </p:nvSpPr>
        <p:spPr/>
        <p:txBody>
          <a:bodyPr/>
          <a:lstStyle/>
          <a:p>
            <a:r>
              <a:rPr lang="fr-FR" dirty="0" err="1"/>
              <a:t>Predict</a:t>
            </a:r>
            <a:r>
              <a:rPr lang="fr-FR" dirty="0"/>
              <a:t> the fuel </a:t>
            </a:r>
            <a:r>
              <a:rPr lang="fr-FR" dirty="0" err="1"/>
              <a:t>burnt</a:t>
            </a:r>
            <a:r>
              <a:rPr lang="fr-FR" dirty="0"/>
              <a:t> (kg)</a:t>
            </a:r>
            <a:endParaRPr lang="en-GB" dirty="0"/>
          </a:p>
        </p:txBody>
      </p:sp>
      <p:sp>
        <p:nvSpPr>
          <p:cNvPr id="3" name="Subtitle 2">
            <a:extLst>
              <a:ext uri="{FF2B5EF4-FFF2-40B4-BE49-F238E27FC236}">
                <a16:creationId xmlns:a16="http://schemas.microsoft.com/office/drawing/2014/main" id="{F00CF827-6622-78DC-5FCA-CB14C4A8AB1A}"/>
              </a:ext>
            </a:extLst>
          </p:cNvPr>
          <p:cNvSpPr>
            <a:spLocks noGrp="1"/>
          </p:cNvSpPr>
          <p:nvPr>
            <p:ph type="subTitle" idx="1"/>
          </p:nvPr>
        </p:nvSpPr>
        <p:spPr>
          <a:xfrm>
            <a:off x="704086" y="2379407"/>
            <a:ext cx="10956971" cy="3411794"/>
          </a:xfrm>
        </p:spPr>
        <p:txBody>
          <a:bodyPr>
            <a:normAutofit/>
          </a:bodyPr>
          <a:lstStyle/>
          <a:p>
            <a:r>
              <a:rPr lang="en-US" noProof="0" dirty="0"/>
              <a:t>PRC Data Challenge 2025 -&gt; </a:t>
            </a:r>
            <a:r>
              <a:rPr lang="en-US" noProof="0" dirty="0">
                <a:hlinkClick r:id="rId2"/>
              </a:rPr>
              <a:t>https://ansperformance.eu/study/data-challenge/dc2025/</a:t>
            </a:r>
            <a:endParaRPr lang="en-US" noProof="0" dirty="0"/>
          </a:p>
          <a:p>
            <a:r>
              <a:rPr lang="en-US" noProof="0" dirty="0"/>
              <a:t>October – November 2025</a:t>
            </a:r>
          </a:p>
          <a:p>
            <a:r>
              <a:rPr lang="en-US" b="1" noProof="0" dirty="0"/>
              <a:t>Team details:</a:t>
            </a:r>
          </a:p>
          <a:p>
            <a:r>
              <a:rPr lang="en-US" noProof="0" dirty="0"/>
              <a:t>Our team name is : </a:t>
            </a:r>
            <a:r>
              <a:rPr lang="en-US" b="1" noProof="0" dirty="0"/>
              <a:t>understated-zucchini</a:t>
            </a:r>
            <a:endParaRPr lang="en-US" noProof="0" dirty="0"/>
          </a:p>
          <a:p>
            <a:r>
              <a:rPr lang="en-US" noProof="0" dirty="0"/>
              <a:t>Our submission bucket is : </a:t>
            </a:r>
            <a:r>
              <a:rPr lang="en-US" b="1" noProof="0" dirty="0"/>
              <a:t>prc-2025-understated-zucchini</a:t>
            </a:r>
            <a:endParaRPr lang="en-US" noProof="0" dirty="0"/>
          </a:p>
          <a:p>
            <a:endParaRPr lang="en-US" noProof="0" dirty="0"/>
          </a:p>
        </p:txBody>
      </p:sp>
    </p:spTree>
    <p:extLst>
      <p:ext uri="{BB962C8B-B14F-4D97-AF65-F5344CB8AC3E}">
        <p14:creationId xmlns:p14="http://schemas.microsoft.com/office/powerpoint/2010/main" val="264082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C960-D5E0-7E07-C306-CC6E5293CA98}"/>
              </a:ext>
            </a:extLst>
          </p:cNvPr>
          <p:cNvSpPr>
            <a:spLocks noGrp="1"/>
          </p:cNvSpPr>
          <p:nvPr>
            <p:ph type="title"/>
          </p:nvPr>
        </p:nvSpPr>
        <p:spPr/>
        <p:txBody>
          <a:bodyPr>
            <a:normAutofit/>
          </a:bodyPr>
          <a:lstStyle/>
          <a:p>
            <a:r>
              <a:rPr lang="en-US" dirty="0"/>
              <a:t>airports </a:t>
            </a:r>
            <a:r>
              <a:rPr lang="en-US" dirty="0" err="1"/>
              <a:t>lat</a:t>
            </a:r>
            <a:r>
              <a:rPr lang="en-US" dirty="0"/>
              <a:t>/</a:t>
            </a:r>
            <a:r>
              <a:rPr lang="en-US" dirty="0" err="1"/>
              <a:t>lon</a:t>
            </a:r>
            <a:r>
              <a:rPr lang="en-US" dirty="0"/>
              <a:t> and aircraft </a:t>
            </a:r>
            <a:r>
              <a:rPr lang="en-US" dirty="0" err="1"/>
              <a:t>lat</a:t>
            </a:r>
            <a:r>
              <a:rPr lang="en-US" dirty="0"/>
              <a:t>/</a:t>
            </a:r>
            <a:r>
              <a:rPr lang="en-US" dirty="0" err="1"/>
              <a:t>lon</a:t>
            </a:r>
            <a:endParaRPr lang="en-US" dirty="0"/>
          </a:p>
        </p:txBody>
      </p:sp>
      <p:sp>
        <p:nvSpPr>
          <p:cNvPr id="3" name="Content Placeholder 2">
            <a:extLst>
              <a:ext uri="{FF2B5EF4-FFF2-40B4-BE49-F238E27FC236}">
                <a16:creationId xmlns:a16="http://schemas.microsoft.com/office/drawing/2014/main" id="{F94EA8EA-7BC3-BF46-2A50-7D658A655A5C}"/>
              </a:ext>
            </a:extLst>
          </p:cNvPr>
          <p:cNvSpPr>
            <a:spLocks noGrp="1"/>
          </p:cNvSpPr>
          <p:nvPr>
            <p:ph idx="1"/>
          </p:nvPr>
        </p:nvSpPr>
        <p:spPr/>
        <p:txBody>
          <a:bodyPr>
            <a:normAutofit lnSpcReduction="10000"/>
          </a:bodyPr>
          <a:lstStyle/>
          <a:p>
            <a:r>
              <a:rPr lang="en-GB" b="1" dirty="0"/>
              <a:t>Latitude</a:t>
            </a:r>
            <a:r>
              <a:rPr lang="en-GB" dirty="0"/>
              <a:t>:</a:t>
            </a:r>
          </a:p>
          <a:p>
            <a:r>
              <a:rPr lang="en-GB" dirty="0"/>
              <a:t>Values range from </a:t>
            </a:r>
            <a:r>
              <a:rPr lang="en-GB" b="1" dirty="0"/>
              <a:t>-90° to +90°</a:t>
            </a:r>
            <a:r>
              <a:rPr lang="en-GB" dirty="0"/>
              <a:t>.</a:t>
            </a:r>
          </a:p>
          <a:p>
            <a:r>
              <a:rPr lang="en-GB" dirty="0"/>
              <a:t>Lines of latitude run east-west and are parallel to each other.</a:t>
            </a:r>
          </a:p>
          <a:p>
            <a:r>
              <a:rPr lang="en-GB" dirty="0"/>
              <a:t>The equator is at </a:t>
            </a:r>
            <a:r>
              <a:rPr lang="en-GB" b="1" dirty="0"/>
              <a:t>0° latitude</a:t>
            </a:r>
            <a:r>
              <a:rPr lang="en-GB" dirty="0"/>
              <a:t>.</a:t>
            </a:r>
          </a:p>
          <a:p>
            <a:r>
              <a:rPr lang="en-GB" b="1" dirty="0"/>
              <a:t>Longitude</a:t>
            </a:r>
            <a:r>
              <a:rPr lang="en-GB" dirty="0"/>
              <a:t>:</a:t>
            </a:r>
          </a:p>
          <a:p>
            <a:r>
              <a:rPr lang="en-GB" dirty="0"/>
              <a:t>Values range from </a:t>
            </a:r>
            <a:r>
              <a:rPr lang="en-GB" b="1" dirty="0"/>
              <a:t>-180° to +180°</a:t>
            </a:r>
            <a:r>
              <a:rPr lang="en-GB" dirty="0"/>
              <a:t>.</a:t>
            </a:r>
          </a:p>
          <a:p>
            <a:r>
              <a:rPr lang="en-GB" dirty="0"/>
              <a:t>Lines of longitude run north-south and converge at the poles.</a:t>
            </a:r>
          </a:p>
          <a:p>
            <a:r>
              <a:rPr lang="en-GB" dirty="0">
                <a:hlinkClick r:id="rId2"/>
              </a:rPr>
              <a:t>The prime meridian (0° longitude) runs through Greenwich, England.</a:t>
            </a:r>
            <a:br>
              <a:rPr lang="en-GB" dirty="0">
                <a:hlinkClick r:id="rId2"/>
              </a:rPr>
            </a:br>
            <a:r>
              <a:rPr lang="en-GB" dirty="0">
                <a:hlinkClick r:id="rId2"/>
              </a:rPr>
              <a:t>These ranges define the geographic coordinate system used to specify locations on Earth.</a:t>
            </a:r>
            <a:endParaRPr lang="en-GB" dirty="0"/>
          </a:p>
          <a:p>
            <a:endParaRPr lang="en-US" dirty="0"/>
          </a:p>
        </p:txBody>
      </p:sp>
    </p:spTree>
    <p:extLst>
      <p:ext uri="{BB962C8B-B14F-4D97-AF65-F5344CB8AC3E}">
        <p14:creationId xmlns:p14="http://schemas.microsoft.com/office/powerpoint/2010/main" val="3747990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891FE-83FD-4353-A584-17A398A5CF63}"/>
              </a:ext>
            </a:extLst>
          </p:cNvPr>
          <p:cNvSpPr>
            <a:spLocks noGrp="1"/>
          </p:cNvSpPr>
          <p:nvPr>
            <p:ph type="title"/>
          </p:nvPr>
        </p:nvSpPr>
        <p:spPr/>
        <p:txBody>
          <a:bodyPr/>
          <a:lstStyle/>
          <a:p>
            <a:r>
              <a:rPr lang="en-US" dirty="0"/>
              <a:t>Airports data sanity checks</a:t>
            </a:r>
          </a:p>
        </p:txBody>
      </p:sp>
      <p:sp>
        <p:nvSpPr>
          <p:cNvPr id="3" name="Content Placeholder 2">
            <a:extLst>
              <a:ext uri="{FF2B5EF4-FFF2-40B4-BE49-F238E27FC236}">
                <a16:creationId xmlns:a16="http://schemas.microsoft.com/office/drawing/2014/main" id="{648EFCF4-C857-6342-1569-E9824A7C46F8}"/>
              </a:ext>
            </a:extLst>
          </p:cNvPr>
          <p:cNvSpPr>
            <a:spLocks noGrp="1"/>
          </p:cNvSpPr>
          <p:nvPr>
            <p:ph idx="1"/>
          </p:nvPr>
        </p:nvSpPr>
        <p:spPr>
          <a:xfrm>
            <a:off x="700635" y="1696278"/>
            <a:ext cx="10691265" cy="4265610"/>
          </a:xfrm>
        </p:spPr>
        <p:txBody>
          <a:bodyPr>
            <a:normAutofit/>
          </a:bodyPr>
          <a:lstStyle/>
          <a:p>
            <a:r>
              <a:rPr lang="en-GB" dirty="0"/>
              <a:t>airport ICAO = LLMZ --&gt; elevation (feet) = -1266.0 --&gt; elevation meters = -385.8768</a:t>
            </a:r>
          </a:p>
          <a:p>
            <a:endParaRPr lang="en-GB" dirty="0"/>
          </a:p>
        </p:txBody>
      </p:sp>
      <p:pic>
        <p:nvPicPr>
          <p:cNvPr id="5" name="Picture 4">
            <a:extLst>
              <a:ext uri="{FF2B5EF4-FFF2-40B4-BE49-F238E27FC236}">
                <a16:creationId xmlns:a16="http://schemas.microsoft.com/office/drawing/2014/main" id="{50307CA5-1B85-377C-638C-4EDE7EE6BFA7}"/>
              </a:ext>
            </a:extLst>
          </p:cNvPr>
          <p:cNvPicPr>
            <a:picLocks noChangeAspect="1"/>
          </p:cNvPicPr>
          <p:nvPr/>
        </p:nvPicPr>
        <p:blipFill>
          <a:blip r:embed="rId2"/>
          <a:stretch>
            <a:fillRect/>
          </a:stretch>
        </p:blipFill>
        <p:spPr>
          <a:xfrm>
            <a:off x="2756597" y="2451838"/>
            <a:ext cx="8265591" cy="3280203"/>
          </a:xfrm>
          <a:prstGeom prst="rect">
            <a:avLst/>
          </a:prstGeom>
        </p:spPr>
      </p:pic>
    </p:spTree>
    <p:extLst>
      <p:ext uri="{BB962C8B-B14F-4D97-AF65-F5344CB8AC3E}">
        <p14:creationId xmlns:p14="http://schemas.microsoft.com/office/powerpoint/2010/main" val="2074428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A0B7C-2333-7D67-BB0C-DA7F7E781A5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B67D82-8FB6-C34C-7F8F-4279BE1A1FB0}"/>
              </a:ext>
            </a:extLst>
          </p:cNvPr>
          <p:cNvSpPr/>
          <p:nvPr/>
        </p:nvSpPr>
        <p:spPr>
          <a:xfrm>
            <a:off x="2517913" y="2670313"/>
            <a:ext cx="6606209" cy="1569660"/>
          </a:xfrm>
          <a:prstGeom prst="rect">
            <a:avLst/>
          </a:prstGeom>
          <a:noFill/>
        </p:spPr>
        <p:txBody>
          <a:bodyPr wrap="square" lIns="91440" tIns="45720" rIns="91440" bIns="45720">
            <a:spAutoFit/>
          </a:bodyPr>
          <a:lstStyle/>
          <a:p>
            <a:pPr algn="ctr"/>
            <a:r>
              <a:rPr lang="en-GB"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Flight Lists</a:t>
            </a:r>
          </a:p>
        </p:txBody>
      </p:sp>
    </p:spTree>
    <p:extLst>
      <p:ext uri="{BB962C8B-B14F-4D97-AF65-F5344CB8AC3E}">
        <p14:creationId xmlns:p14="http://schemas.microsoft.com/office/powerpoint/2010/main" val="377737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6A72B-14B9-F67F-F1A5-641A39A25D98}"/>
              </a:ext>
            </a:extLst>
          </p:cNvPr>
          <p:cNvSpPr>
            <a:spLocks noGrp="1"/>
          </p:cNvSpPr>
          <p:nvPr>
            <p:ph type="title"/>
          </p:nvPr>
        </p:nvSpPr>
        <p:spPr/>
        <p:txBody>
          <a:bodyPr/>
          <a:lstStyle/>
          <a:p>
            <a:r>
              <a:rPr lang="fr-FR" dirty="0"/>
              <a:t>Flight </a:t>
            </a:r>
            <a:r>
              <a:rPr lang="fr-FR" dirty="0" err="1"/>
              <a:t>list</a:t>
            </a:r>
            <a:r>
              <a:rPr lang="fr-FR" dirty="0"/>
              <a:t> – </a:t>
            </a:r>
            <a:r>
              <a:rPr lang="fr-FR" dirty="0" err="1"/>
              <a:t>sanity</a:t>
            </a:r>
            <a:r>
              <a:rPr lang="fr-FR" dirty="0"/>
              <a:t> checks</a:t>
            </a:r>
            <a:endParaRPr lang="en-US" dirty="0"/>
          </a:p>
        </p:txBody>
      </p:sp>
      <p:sp>
        <p:nvSpPr>
          <p:cNvPr id="3" name="Content Placeholder 2">
            <a:extLst>
              <a:ext uri="{FF2B5EF4-FFF2-40B4-BE49-F238E27FC236}">
                <a16:creationId xmlns:a16="http://schemas.microsoft.com/office/drawing/2014/main" id="{19E3FB0E-00A5-D181-864C-C74E2AD940F5}"/>
              </a:ext>
            </a:extLst>
          </p:cNvPr>
          <p:cNvSpPr>
            <a:spLocks noGrp="1"/>
          </p:cNvSpPr>
          <p:nvPr>
            <p:ph idx="1"/>
          </p:nvPr>
        </p:nvSpPr>
        <p:spPr>
          <a:xfrm>
            <a:off x="700635" y="3021496"/>
            <a:ext cx="10691265" cy="2940392"/>
          </a:xfrm>
        </p:spPr>
        <p:txBody>
          <a:bodyPr/>
          <a:lstStyle/>
          <a:p>
            <a:r>
              <a:rPr lang="en-US" dirty="0"/>
              <a:t>Assert </a:t>
            </a:r>
            <a:r>
              <a:rPr lang="en-GB" dirty="0"/>
              <a:t>(</a:t>
            </a:r>
            <a:r>
              <a:rPr lang="en-GB" dirty="0" err="1"/>
              <a:t>takeoff</a:t>
            </a:r>
            <a:r>
              <a:rPr lang="en-GB" dirty="0"/>
              <a:t>() != null ) </a:t>
            </a:r>
          </a:p>
          <a:p>
            <a:r>
              <a:rPr lang="en-GB" dirty="0"/>
              <a:t>Assert (</a:t>
            </a:r>
            <a:r>
              <a:rPr lang="en-GB" dirty="0" err="1"/>
              <a:t>takeoff</a:t>
            </a:r>
            <a:r>
              <a:rPr lang="en-GB" dirty="0"/>
              <a:t>().</a:t>
            </a:r>
            <a:r>
              <a:rPr lang="en-GB" dirty="0" err="1"/>
              <a:t>getEpochSecond</a:t>
            </a:r>
            <a:r>
              <a:rPr lang="en-GB" dirty="0"/>
              <a:t>() &gt; 0)</a:t>
            </a:r>
          </a:p>
          <a:p>
            <a:r>
              <a:rPr lang="en-GB" dirty="0"/>
              <a:t>Assert (landed() != null) </a:t>
            </a:r>
          </a:p>
          <a:p>
            <a:r>
              <a:rPr lang="en-GB" dirty="0"/>
              <a:t>Asser (landed().</a:t>
            </a:r>
            <a:r>
              <a:rPr lang="en-GB" dirty="0" err="1"/>
              <a:t>getEpochSecond</a:t>
            </a:r>
            <a:r>
              <a:rPr lang="en-GB" dirty="0"/>
              <a:t>() &gt; 0)</a:t>
            </a:r>
          </a:p>
          <a:p>
            <a:r>
              <a:rPr lang="en-GB" dirty="0"/>
              <a:t>Assert landed().</a:t>
            </a:r>
            <a:r>
              <a:rPr lang="en-GB" dirty="0" err="1"/>
              <a:t>isAfter</a:t>
            </a:r>
            <a:r>
              <a:rPr lang="en-GB" dirty="0"/>
              <a:t>(</a:t>
            </a:r>
            <a:r>
              <a:rPr lang="en-GB" dirty="0" err="1"/>
              <a:t>takeoff</a:t>
            </a:r>
            <a:r>
              <a:rPr lang="en-GB" dirty="0"/>
              <a:t>())</a:t>
            </a:r>
          </a:p>
          <a:p>
            <a:endParaRPr lang="en-US" dirty="0"/>
          </a:p>
        </p:txBody>
      </p:sp>
      <p:sp>
        <p:nvSpPr>
          <p:cNvPr id="4" name="TextBox 3">
            <a:extLst>
              <a:ext uri="{FF2B5EF4-FFF2-40B4-BE49-F238E27FC236}">
                <a16:creationId xmlns:a16="http://schemas.microsoft.com/office/drawing/2014/main" id="{1A370274-0BE9-FF7F-CD12-6CBB4F6D5F15}"/>
              </a:ext>
            </a:extLst>
          </p:cNvPr>
          <p:cNvSpPr txBox="1"/>
          <p:nvPr/>
        </p:nvSpPr>
        <p:spPr>
          <a:xfrm>
            <a:off x="1762539" y="2221992"/>
            <a:ext cx="2390911" cy="369332"/>
          </a:xfrm>
          <a:prstGeom prst="rect">
            <a:avLst/>
          </a:prstGeom>
          <a:noFill/>
        </p:spPr>
        <p:txBody>
          <a:bodyPr wrap="none" rtlCol="0">
            <a:spAutoFit/>
          </a:bodyPr>
          <a:lstStyle/>
          <a:p>
            <a:r>
              <a:rPr lang="en-US" dirty="0"/>
              <a:t>Example for Java code</a:t>
            </a:r>
          </a:p>
        </p:txBody>
      </p:sp>
    </p:spTree>
    <p:extLst>
      <p:ext uri="{BB962C8B-B14F-4D97-AF65-F5344CB8AC3E}">
        <p14:creationId xmlns:p14="http://schemas.microsoft.com/office/powerpoint/2010/main" val="156037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2FA-975A-5CD0-F26B-922A8D78DD2E}"/>
              </a:ext>
            </a:extLst>
          </p:cNvPr>
          <p:cNvSpPr>
            <a:spLocks noGrp="1"/>
          </p:cNvSpPr>
          <p:nvPr>
            <p:ph type="title"/>
          </p:nvPr>
        </p:nvSpPr>
        <p:spPr>
          <a:xfrm>
            <a:off x="934278" y="2385599"/>
            <a:ext cx="10221015" cy="3543253"/>
          </a:xfrm>
        </p:spPr>
        <p:txBody>
          <a:bodyPr>
            <a:normAutofit fontScale="90000"/>
          </a:bodyPr>
          <a:lstStyle/>
          <a:p>
            <a:pPr lvl="0"/>
            <a:r>
              <a:rPr lang="fr-FR" sz="1800" dirty="0"/>
              <a:t>Set takeoff and landing date type as UTC</a:t>
            </a:r>
            <a:br>
              <a:rPr lang="en-GB" sz="1800" dirty="0"/>
            </a:br>
            <a:r>
              <a:rPr lang="fr-FR" sz="1800" dirty="0" err="1">
                <a:solidFill>
                  <a:srgbClr val="FFFFFF"/>
                </a:solidFill>
                <a:latin typeface="Calisto MT"/>
              </a:rPr>
              <a:t>Compute</a:t>
            </a:r>
            <a:r>
              <a:rPr lang="fr-FR" sz="1800" dirty="0">
                <a:solidFill>
                  <a:srgbClr val="FFFFFF"/>
                </a:solidFill>
                <a:latin typeface="Calisto MT"/>
              </a:rPr>
              <a:t> flight distance </a:t>
            </a:r>
            <a:r>
              <a:rPr lang="fr-FR" sz="1800" dirty="0" err="1">
                <a:solidFill>
                  <a:srgbClr val="FFFFFF"/>
                </a:solidFill>
                <a:latin typeface="Calisto MT"/>
              </a:rPr>
              <a:t>compute</a:t>
            </a:r>
            <a:r>
              <a:rPr lang="fr-FR" sz="1800" dirty="0">
                <a:solidFill>
                  <a:srgbClr val="FFFFFF"/>
                </a:solidFill>
                <a:latin typeface="Calisto MT"/>
              </a:rPr>
              <a:t> flight duration</a:t>
            </a:r>
            <a:br>
              <a:rPr lang="en-GB" sz="1800" dirty="0">
                <a:solidFill>
                  <a:srgbClr val="FFFFFF"/>
                </a:solidFill>
                <a:latin typeface="Calisto MT"/>
              </a:rPr>
            </a:br>
            <a:r>
              <a:rPr lang="fr-FR" sz="1800" dirty="0" err="1"/>
              <a:t>Extract</a:t>
            </a:r>
            <a:r>
              <a:rPr lang="fr-FR" sz="1800" dirty="0"/>
              <a:t> </a:t>
            </a:r>
            <a:r>
              <a:rPr lang="fr-FR" sz="1800" dirty="0" err="1"/>
              <a:t>year</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month</a:t>
            </a:r>
            <a:r>
              <a:rPr lang="fr-FR" sz="1800" dirty="0"/>
              <a:t> </a:t>
            </a:r>
            <a:r>
              <a:rPr lang="fr-FR" sz="1800" dirty="0" err="1"/>
              <a:t>from</a:t>
            </a:r>
            <a:r>
              <a:rPr lang="fr-FR" sz="1800" dirty="0"/>
              <a:t> takeoff</a:t>
            </a:r>
            <a:br>
              <a:rPr lang="en-GB" sz="1800" dirty="0"/>
            </a:br>
            <a:r>
              <a:rPr lang="fr-FR" sz="1800" dirty="0" err="1"/>
              <a:t>Extract</a:t>
            </a:r>
            <a:r>
              <a:rPr lang="fr-FR" sz="1800" dirty="0"/>
              <a:t> </a:t>
            </a:r>
            <a:r>
              <a:rPr lang="fr-FR" sz="1800" dirty="0" err="1"/>
              <a:t>day</a:t>
            </a:r>
            <a:r>
              <a:rPr lang="fr-FR" sz="1800" dirty="0"/>
              <a:t> of the </a:t>
            </a:r>
            <a:r>
              <a:rPr lang="fr-FR" sz="1800" dirty="0" err="1"/>
              <a:t>year</a:t>
            </a:r>
            <a:r>
              <a:rPr lang="fr-FR" sz="1800" dirty="0"/>
              <a:t> (1..365) </a:t>
            </a:r>
            <a:r>
              <a:rPr lang="fr-FR" sz="1800" dirty="0" err="1"/>
              <a:t>from</a:t>
            </a:r>
            <a:r>
              <a:rPr lang="fr-FR" sz="1800" dirty="0"/>
              <a:t> takeoff</a:t>
            </a:r>
            <a:br>
              <a:rPr lang="fr-FR" sz="1800" dirty="0"/>
            </a:br>
            <a:br>
              <a:rPr lang="en-GB" sz="1800" dirty="0"/>
            </a:br>
            <a:r>
              <a:rPr lang="fr-FR" sz="1800" dirty="0" err="1"/>
              <a:t>Compute</a:t>
            </a:r>
            <a:r>
              <a:rPr lang="fr-FR" sz="1800" dirty="0"/>
              <a:t> distance (</a:t>
            </a:r>
            <a:r>
              <a:rPr lang="fr-FR" sz="1800" dirty="0" err="1"/>
              <a:t>great</a:t>
            </a:r>
            <a:r>
              <a:rPr lang="fr-FR" sz="1800" dirty="0"/>
              <a:t> </a:t>
            </a:r>
            <a:r>
              <a:rPr lang="fr-FR" sz="1800" dirty="0" err="1"/>
              <a:t>circle</a:t>
            </a:r>
            <a:r>
              <a:rPr lang="fr-FR" sz="1800" dirty="0"/>
              <a:t> </a:t>
            </a:r>
            <a:r>
              <a:rPr lang="fr-FR" sz="1800" dirty="0" err="1"/>
              <a:t>using</a:t>
            </a:r>
            <a:r>
              <a:rPr lang="fr-FR" sz="1800" dirty="0"/>
              <a:t> </a:t>
            </a:r>
            <a:r>
              <a:rPr lang="fr-FR" sz="1800" dirty="0" err="1"/>
              <a:t>haversine</a:t>
            </a:r>
            <a:r>
              <a:rPr lang="fr-FR" sz="1800" dirty="0"/>
              <a:t> </a:t>
            </a:r>
            <a:r>
              <a:rPr lang="fr-FR" sz="1800" dirty="0" err="1"/>
              <a:t>method</a:t>
            </a:r>
            <a:r>
              <a:rPr lang="fr-FR" sz="1800" dirty="0"/>
              <a:t>) </a:t>
            </a:r>
            <a:r>
              <a:rPr lang="fr-FR" sz="1800" dirty="0" err="1"/>
              <a:t>between</a:t>
            </a:r>
            <a:r>
              <a:rPr lang="fr-FR" sz="1800" dirty="0"/>
              <a:t> </a:t>
            </a:r>
            <a:r>
              <a:rPr lang="fr-FR" sz="1800" dirty="0" err="1"/>
              <a:t>departure</a:t>
            </a:r>
            <a:r>
              <a:rPr lang="fr-FR" sz="1800" dirty="0"/>
              <a:t> and </a:t>
            </a:r>
            <a:r>
              <a:rPr lang="fr-FR" sz="1800" dirty="0" err="1"/>
              <a:t>arrival</a:t>
            </a:r>
            <a:r>
              <a:rPr lang="fr-FR" sz="1800" dirty="0"/>
              <a:t> </a:t>
            </a:r>
            <a:r>
              <a:rPr lang="fr-FR" sz="1800" dirty="0" err="1"/>
              <a:t>airports</a:t>
            </a:r>
            <a:br>
              <a:rPr lang="fr-FR" sz="1800" dirty="0"/>
            </a:br>
            <a:br>
              <a:rPr lang="fr-FR" sz="1800" dirty="0"/>
            </a:br>
            <a:r>
              <a:rPr lang="fr-FR" sz="1800" dirty="0" err="1"/>
              <a:t>compute</a:t>
            </a:r>
            <a:r>
              <a:rPr lang="fr-FR" sz="1800" dirty="0"/>
              <a:t> flight duration </a:t>
            </a:r>
            <a:r>
              <a:rPr lang="fr-FR" sz="1800" dirty="0" err="1"/>
              <a:t>between</a:t>
            </a:r>
            <a:r>
              <a:rPr lang="fr-FR" sz="1800" dirty="0"/>
              <a:t> takeoff and landing</a:t>
            </a:r>
            <a:br>
              <a:rPr lang="fr-FR" sz="1800" dirty="0"/>
            </a:br>
            <a:r>
              <a:rPr lang="fr-FR" sz="1800" dirty="0"/>
              <a:t>-&gt; Principles </a:t>
            </a:r>
            <a:r>
              <a:rPr lang="fr-FR" sz="1800" dirty="0" err="1"/>
              <a:t>is</a:t>
            </a:r>
            <a:r>
              <a:rPr lang="fr-FR" sz="1800" dirty="0"/>
              <a:t> to </a:t>
            </a:r>
            <a:r>
              <a:rPr lang="fr-FR" sz="1800" dirty="0" err="1"/>
              <a:t>get</a:t>
            </a:r>
            <a:r>
              <a:rPr lang="fr-FR" sz="1800" dirty="0"/>
              <a:t> </a:t>
            </a:r>
            <a:r>
              <a:rPr lang="fr-FR" sz="1800" dirty="0" err="1"/>
              <a:t>rid</a:t>
            </a:r>
            <a:r>
              <a:rPr lang="fr-FR" sz="1800" dirty="0"/>
              <a:t> of </a:t>
            </a:r>
            <a:r>
              <a:rPr lang="fr-FR" sz="1800" dirty="0" err="1"/>
              <a:t>absolute</a:t>
            </a:r>
            <a:r>
              <a:rPr lang="fr-FR" sz="1800" dirty="0"/>
              <a:t> </a:t>
            </a:r>
            <a:r>
              <a:rPr lang="fr-FR" sz="1800" dirty="0" err="1"/>
              <a:t>datetime</a:t>
            </a:r>
            <a:br>
              <a:rPr lang="fr-FR" sz="1800" dirty="0"/>
            </a:br>
            <a:br>
              <a:rPr lang="fr-FR" sz="1800" dirty="0"/>
            </a:br>
            <a:r>
              <a:rPr lang="fr-FR" sz="1800" dirty="0" err="1"/>
              <a:t>convert</a:t>
            </a:r>
            <a:r>
              <a:rPr lang="fr-FR" sz="1800" dirty="0"/>
              <a:t> </a:t>
            </a:r>
            <a:r>
              <a:rPr lang="fr-FR" sz="1800" dirty="0" err="1"/>
              <a:t>lat</a:t>
            </a:r>
            <a:r>
              <a:rPr lang="fr-FR" sz="1800" dirty="0"/>
              <a:t> long </a:t>
            </a:r>
            <a:r>
              <a:rPr lang="fr-FR" sz="1800" dirty="0" err="1"/>
              <a:t>into</a:t>
            </a:r>
            <a:r>
              <a:rPr lang="fr-FR" sz="1800" dirty="0"/>
              <a:t> sine and </a:t>
            </a:r>
            <a:r>
              <a:rPr lang="fr-FR" sz="1800" dirty="0" err="1"/>
              <a:t>cosine</a:t>
            </a:r>
            <a:r>
              <a:rPr lang="fr-FR" sz="1800" dirty="0"/>
              <a:t> </a:t>
            </a:r>
            <a:br>
              <a:rPr lang="fr-FR" sz="1800" dirty="0"/>
            </a:br>
            <a:r>
              <a:rPr lang="fr-FR" sz="1800" dirty="0"/>
              <a:t>-&gt;  </a:t>
            </a:r>
            <a:r>
              <a:rPr lang="fr-FR" sz="1800" dirty="0" err="1"/>
              <a:t>favorize</a:t>
            </a:r>
            <a:r>
              <a:rPr lang="fr-FR" sz="1800" dirty="0"/>
              <a:t> model </a:t>
            </a:r>
            <a:r>
              <a:rPr lang="fr-FR" sz="1800" dirty="0" err="1"/>
              <a:t>analysis</a:t>
            </a:r>
            <a:r>
              <a:rPr lang="fr-FR" sz="1800" dirty="0"/>
              <a:t> </a:t>
            </a:r>
            <a:r>
              <a:rPr lang="fr-FR" sz="1800" dirty="0" err="1"/>
              <a:t>because</a:t>
            </a:r>
            <a:r>
              <a:rPr lang="fr-FR" sz="1800" dirty="0"/>
              <a:t> of </a:t>
            </a:r>
            <a:r>
              <a:rPr lang="fr-FR" sz="1800" dirty="0" err="1"/>
              <a:t>discontinuity</a:t>
            </a:r>
            <a:r>
              <a:rPr lang="fr-FR" sz="1800" dirty="0"/>
              <a:t> </a:t>
            </a:r>
            <a:r>
              <a:rPr lang="fr-FR" sz="1800" dirty="0" err="1"/>
              <a:t>from</a:t>
            </a:r>
            <a:r>
              <a:rPr lang="fr-FR" sz="1800" dirty="0"/>
              <a:t> -180 </a:t>
            </a:r>
            <a:r>
              <a:rPr lang="fr-FR" sz="1800" dirty="0" err="1"/>
              <a:t>degrees</a:t>
            </a:r>
            <a:r>
              <a:rPr lang="fr-FR" sz="1800" dirty="0"/>
              <a:t> to 0 </a:t>
            </a:r>
            <a:r>
              <a:rPr lang="fr-FR" sz="1800" dirty="0" err="1"/>
              <a:t>degrees</a:t>
            </a:r>
            <a:r>
              <a:rPr lang="fr-FR" sz="1800" dirty="0"/>
              <a:t> and </a:t>
            </a:r>
            <a:r>
              <a:rPr lang="fr-FR" sz="1800" dirty="0" err="1"/>
              <a:t>avoid</a:t>
            </a:r>
            <a:r>
              <a:rPr lang="fr-FR" sz="1800" dirty="0"/>
              <a:t> </a:t>
            </a:r>
            <a:r>
              <a:rPr lang="fr-FR" sz="1800" dirty="0" err="1"/>
              <a:t>scaling</a:t>
            </a:r>
            <a:r>
              <a:rPr lang="fr-FR" sz="1800" dirty="0"/>
              <a:t> </a:t>
            </a:r>
            <a:r>
              <a:rPr lang="fr-FR" sz="1800" dirty="0" err="1"/>
              <a:t>only</a:t>
            </a:r>
            <a:r>
              <a:rPr lang="fr-FR" sz="1800" dirty="0"/>
              <a:t> </a:t>
            </a:r>
            <a:r>
              <a:rPr lang="fr-FR" sz="1800" dirty="0" err="1"/>
              <a:t>absolute</a:t>
            </a:r>
            <a:r>
              <a:rPr lang="fr-FR" sz="1800" dirty="0"/>
              <a:t> </a:t>
            </a:r>
            <a:r>
              <a:rPr lang="fr-FR" sz="1800" dirty="0" err="1"/>
              <a:t>degrees</a:t>
            </a:r>
            <a:br>
              <a:rPr lang="en-GB" sz="1800" dirty="0"/>
            </a:br>
            <a:endParaRPr lang="en-GB" sz="1800" dirty="0"/>
          </a:p>
        </p:txBody>
      </p:sp>
      <p:sp>
        <p:nvSpPr>
          <p:cNvPr id="4" name="Title 1">
            <a:extLst>
              <a:ext uri="{FF2B5EF4-FFF2-40B4-BE49-F238E27FC236}">
                <a16:creationId xmlns:a16="http://schemas.microsoft.com/office/drawing/2014/main" id="{723BA14C-9A08-04CC-356E-A1ABC5018FC7}"/>
              </a:ext>
            </a:extLst>
          </p:cNvPr>
          <p:cNvSpPr txBox="1">
            <a:spLocks/>
          </p:cNvSpPr>
          <p:nvPr/>
        </p:nvSpPr>
        <p:spPr>
          <a:xfrm>
            <a:off x="750367" y="708992"/>
            <a:ext cx="10691265" cy="130759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6000" kern="1200" cap="all" spc="30" baseline="0">
                <a:solidFill>
                  <a:schemeClr val="tx1"/>
                </a:solidFill>
                <a:latin typeface="+mj-lt"/>
                <a:ea typeface="+mj-ea"/>
                <a:cs typeface="+mj-cs"/>
              </a:defRPr>
            </a:lvl1pPr>
          </a:lstStyle>
          <a:p>
            <a:r>
              <a:rPr lang="fr-FR" dirty="0" err="1"/>
              <a:t>Extend</a:t>
            </a:r>
            <a:r>
              <a:rPr lang="fr-FR" dirty="0"/>
              <a:t> Flight </a:t>
            </a:r>
            <a:r>
              <a:rPr lang="fr-FR" dirty="0" err="1"/>
              <a:t>list</a:t>
            </a:r>
            <a:r>
              <a:rPr lang="fr-FR" dirty="0"/>
              <a:t> records</a:t>
            </a:r>
            <a:endParaRPr lang="en-GB" dirty="0"/>
          </a:p>
        </p:txBody>
      </p:sp>
    </p:spTree>
    <p:extLst>
      <p:ext uri="{BB962C8B-B14F-4D97-AF65-F5344CB8AC3E}">
        <p14:creationId xmlns:p14="http://schemas.microsoft.com/office/powerpoint/2010/main" val="1659170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E229-E2EE-E613-EB23-180F8FB00C6A}"/>
              </a:ext>
            </a:extLst>
          </p:cNvPr>
          <p:cNvSpPr>
            <a:spLocks noGrp="1"/>
          </p:cNvSpPr>
          <p:nvPr>
            <p:ph type="title"/>
          </p:nvPr>
        </p:nvSpPr>
        <p:spPr/>
        <p:txBody>
          <a:bodyPr/>
          <a:lstStyle/>
          <a:p>
            <a:r>
              <a:rPr lang="fr-FR" dirty="0" err="1"/>
              <a:t>Extend</a:t>
            </a:r>
            <a:r>
              <a:rPr lang="fr-FR" dirty="0"/>
              <a:t> Flight </a:t>
            </a:r>
            <a:r>
              <a:rPr lang="fr-FR" dirty="0" err="1"/>
              <a:t>list</a:t>
            </a:r>
            <a:r>
              <a:rPr lang="fr-FR" dirty="0"/>
              <a:t> records</a:t>
            </a:r>
            <a:endParaRPr lang="en-GB" dirty="0"/>
          </a:p>
        </p:txBody>
      </p:sp>
      <p:sp>
        <p:nvSpPr>
          <p:cNvPr id="3" name="Content Placeholder 2">
            <a:extLst>
              <a:ext uri="{FF2B5EF4-FFF2-40B4-BE49-F238E27FC236}">
                <a16:creationId xmlns:a16="http://schemas.microsoft.com/office/drawing/2014/main" id="{FC7F064D-2914-2701-5804-7FC00065331F}"/>
              </a:ext>
            </a:extLst>
          </p:cNvPr>
          <p:cNvSpPr>
            <a:spLocks noGrp="1"/>
          </p:cNvSpPr>
          <p:nvPr>
            <p:ph idx="1"/>
          </p:nvPr>
        </p:nvSpPr>
        <p:spPr>
          <a:xfrm>
            <a:off x="700635" y="2035278"/>
            <a:ext cx="10691265" cy="3926610"/>
          </a:xfrm>
        </p:spPr>
        <p:txBody>
          <a:bodyPr>
            <a:normAutofit/>
          </a:bodyPr>
          <a:lstStyle/>
          <a:p>
            <a:r>
              <a:rPr lang="en-US" noProof="0" dirty="0"/>
              <a:t>Suppress airport names</a:t>
            </a:r>
          </a:p>
          <a:p>
            <a:r>
              <a:rPr lang="en-US" noProof="0" dirty="0"/>
              <a:t>Compute distance (Nautical miles) between departure and arrival airport</a:t>
            </a:r>
          </a:p>
          <a:p>
            <a:r>
              <a:rPr lang="en-US" noProof="0" dirty="0"/>
              <a:t>Convert all Date Time instant to UTC</a:t>
            </a:r>
          </a:p>
          <a:p>
            <a:r>
              <a:rPr lang="en-US" noProof="0" dirty="0"/>
              <a:t>Compute flight time between flight takeoff and flight landed</a:t>
            </a:r>
          </a:p>
          <a:p>
            <a:r>
              <a:rPr lang="en-US" noProof="0" dirty="0"/>
              <a:t>Use time difference for all instant versus flight takeoff</a:t>
            </a:r>
          </a:p>
          <a:p>
            <a:r>
              <a:rPr lang="en-US" noProof="0" dirty="0"/>
              <a:t>From flight date</a:t>
            </a:r>
          </a:p>
          <a:p>
            <a:pPr lvl="1"/>
            <a:r>
              <a:rPr lang="en-US" dirty="0"/>
              <a:t>extract</a:t>
            </a:r>
            <a:r>
              <a:rPr lang="en-US" noProof="0" dirty="0"/>
              <a:t> </a:t>
            </a:r>
            <a:r>
              <a:rPr lang="en-US" dirty="0"/>
              <a:t>y</a:t>
            </a:r>
            <a:r>
              <a:rPr lang="en-US" noProof="0" dirty="0"/>
              <a:t>ear and month </a:t>
            </a:r>
          </a:p>
          <a:p>
            <a:pPr lvl="1"/>
            <a:r>
              <a:rPr lang="en-US" noProof="0" dirty="0"/>
              <a:t>Compute day number in the current year (range 1 to 365)</a:t>
            </a:r>
          </a:p>
          <a:p>
            <a:r>
              <a:rPr lang="en-US" dirty="0"/>
              <a:t>Suppress absolute dates as they are replaced by relative ones from takeoff instant</a:t>
            </a:r>
            <a:endParaRPr lang="en-US" noProof="0" dirty="0"/>
          </a:p>
        </p:txBody>
      </p:sp>
    </p:spTree>
    <p:extLst>
      <p:ext uri="{BB962C8B-B14F-4D97-AF65-F5344CB8AC3E}">
        <p14:creationId xmlns:p14="http://schemas.microsoft.com/office/powerpoint/2010/main" val="3178240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8FF40-B1DC-DA73-B06B-AFB8339AC61C}"/>
              </a:ext>
            </a:extLst>
          </p:cNvPr>
          <p:cNvSpPr>
            <a:spLocks noGrp="1"/>
          </p:cNvSpPr>
          <p:nvPr>
            <p:ph type="title"/>
          </p:nvPr>
        </p:nvSpPr>
        <p:spPr/>
        <p:txBody>
          <a:bodyPr>
            <a:normAutofit fontScale="90000"/>
          </a:bodyPr>
          <a:lstStyle/>
          <a:p>
            <a:r>
              <a:rPr lang="fr-FR" dirty="0"/>
              <a:t>Check </a:t>
            </a:r>
            <a:r>
              <a:rPr lang="fr-FR" dirty="0" err="1"/>
              <a:t>great</a:t>
            </a:r>
            <a:r>
              <a:rPr lang="fr-FR" dirty="0"/>
              <a:t> </a:t>
            </a:r>
            <a:r>
              <a:rPr lang="fr-FR" dirty="0" err="1"/>
              <a:t>circle</a:t>
            </a:r>
            <a:r>
              <a:rPr lang="fr-FR" dirty="0"/>
              <a:t> distance (in </a:t>
            </a:r>
            <a:r>
              <a:rPr lang="fr-FR" dirty="0" err="1"/>
              <a:t>nautical</a:t>
            </a:r>
            <a:r>
              <a:rPr lang="fr-FR" dirty="0"/>
              <a:t> miles)</a:t>
            </a:r>
            <a:endParaRPr lang="en-GB" dirty="0"/>
          </a:p>
        </p:txBody>
      </p:sp>
      <p:pic>
        <p:nvPicPr>
          <p:cNvPr id="4" name="Picture 3">
            <a:extLst>
              <a:ext uri="{FF2B5EF4-FFF2-40B4-BE49-F238E27FC236}">
                <a16:creationId xmlns:a16="http://schemas.microsoft.com/office/drawing/2014/main" id="{1D22F947-EE42-3284-80ED-10668D110B13}"/>
              </a:ext>
            </a:extLst>
          </p:cNvPr>
          <p:cNvPicPr>
            <a:picLocks noChangeAspect="1"/>
          </p:cNvPicPr>
          <p:nvPr/>
        </p:nvPicPr>
        <p:blipFill>
          <a:blip r:embed="rId2"/>
          <a:stretch>
            <a:fillRect/>
          </a:stretch>
        </p:blipFill>
        <p:spPr>
          <a:xfrm>
            <a:off x="4570746" y="2172838"/>
            <a:ext cx="6517161" cy="4400240"/>
          </a:xfrm>
          <a:prstGeom prst="rect">
            <a:avLst/>
          </a:prstGeom>
        </p:spPr>
      </p:pic>
      <p:graphicFrame>
        <p:nvGraphicFramePr>
          <p:cNvPr id="5" name="Table 4">
            <a:extLst>
              <a:ext uri="{FF2B5EF4-FFF2-40B4-BE49-F238E27FC236}">
                <a16:creationId xmlns:a16="http://schemas.microsoft.com/office/drawing/2014/main" id="{5FDC8804-ACC2-943C-DA6E-BBDF352A5B55}"/>
              </a:ext>
            </a:extLst>
          </p:cNvPr>
          <p:cNvGraphicFramePr>
            <a:graphicFrameLocks noGrp="1"/>
          </p:cNvGraphicFramePr>
          <p:nvPr>
            <p:extLst>
              <p:ext uri="{D42A27DB-BD31-4B8C-83A1-F6EECF244321}">
                <p14:modId xmlns:p14="http://schemas.microsoft.com/office/powerpoint/2010/main" val="2711920086"/>
              </p:ext>
            </p:extLst>
          </p:nvPr>
        </p:nvGraphicFramePr>
        <p:xfrm>
          <a:off x="474409" y="1646682"/>
          <a:ext cx="11155616" cy="406400"/>
        </p:xfrm>
        <a:graphic>
          <a:graphicData uri="http://schemas.openxmlformats.org/drawingml/2006/table">
            <a:tbl>
              <a:tblPr>
                <a:tableStyleId>{5C22544A-7EE6-4342-B048-85BDC9FD1C3A}</a:tableStyleId>
              </a:tblPr>
              <a:tblGrid>
                <a:gridCol w="1195200">
                  <a:extLst>
                    <a:ext uri="{9D8B030D-6E8A-4147-A177-3AD203B41FA5}">
                      <a16:colId xmlns:a16="http://schemas.microsoft.com/office/drawing/2014/main" val="1270477815"/>
                    </a:ext>
                  </a:extLst>
                </a:gridCol>
                <a:gridCol w="3290681">
                  <a:extLst>
                    <a:ext uri="{9D8B030D-6E8A-4147-A177-3AD203B41FA5}">
                      <a16:colId xmlns:a16="http://schemas.microsoft.com/office/drawing/2014/main" val="2009983148"/>
                    </a:ext>
                  </a:extLst>
                </a:gridCol>
                <a:gridCol w="1583252">
                  <a:extLst>
                    <a:ext uri="{9D8B030D-6E8A-4147-A177-3AD203B41FA5}">
                      <a16:colId xmlns:a16="http://schemas.microsoft.com/office/drawing/2014/main" val="2414279540"/>
                    </a:ext>
                  </a:extLst>
                </a:gridCol>
                <a:gridCol w="2793975">
                  <a:extLst>
                    <a:ext uri="{9D8B030D-6E8A-4147-A177-3AD203B41FA5}">
                      <a16:colId xmlns:a16="http://schemas.microsoft.com/office/drawing/2014/main" val="1883638044"/>
                    </a:ext>
                  </a:extLst>
                </a:gridCol>
                <a:gridCol w="2292508">
                  <a:extLst>
                    <a:ext uri="{9D8B030D-6E8A-4147-A177-3AD203B41FA5}">
                      <a16:colId xmlns:a16="http://schemas.microsoft.com/office/drawing/2014/main" val="4100737782"/>
                    </a:ext>
                  </a:extLst>
                </a:gridCol>
              </a:tblGrid>
              <a:tr h="203200">
                <a:tc>
                  <a:txBody>
                    <a:bodyPr/>
                    <a:lstStyle/>
                    <a:p>
                      <a:pPr algn="ctr" fontAlgn="ctr">
                        <a:buNone/>
                      </a:pPr>
                      <a:r>
                        <a:rPr lang="en-GB" sz="1200" u="none" strike="noStrike" dirty="0" err="1">
                          <a:effectLst/>
                        </a:rPr>
                        <a:t>origin_icao</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origin_name</a:t>
                      </a:r>
                      <a:r>
                        <a:rPr lang="en-GB" sz="1200" u="none" strike="noStrike" dirty="0">
                          <a:effectLst/>
                        </a:rPr>
                        <a: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destination_icao</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destination_name</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err="1">
                          <a:effectLst/>
                        </a:rPr>
                        <a:t>flight_distance_Nautical</a:t>
                      </a:r>
                      <a:r>
                        <a:rPr lang="en-GB" sz="1200" u="none" strike="noStrike" dirty="0">
                          <a:effectLst/>
                        </a:rPr>
                        <a:t> miles</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1375685856"/>
                  </a:ext>
                </a:extLst>
              </a:tr>
              <a:tr h="203200">
                <a:tc>
                  <a:txBody>
                    <a:bodyPr/>
                    <a:lstStyle/>
                    <a:p>
                      <a:pPr algn="ctr" fontAlgn="ctr">
                        <a:buNone/>
                      </a:pPr>
                      <a:r>
                        <a:rPr lang="en-GB" sz="1200" u="none" strike="noStrike">
                          <a:effectLst/>
                        </a:rPr>
                        <a:t>MMGL</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Guadalajara International Airport </a:t>
                      </a:r>
                      <a:endParaRPr lang="en-GB" sz="1200" b="0" i="0" u="none" strike="noStrike" dirty="0">
                        <a:solidFill>
                          <a:srgbClr val="000000"/>
                        </a:solidFill>
                        <a:effectLst/>
                        <a:latin typeface="Century Gothic" panose="020B0502020202020204" pitchFamily="34" charset="0"/>
                      </a:endParaRPr>
                    </a:p>
                  </a:txBody>
                  <a:tcPr marL="6350" marR="6350" marT="6350" marB="0" anchor="ctr"/>
                </a:tc>
                <a:tc>
                  <a:txBody>
                    <a:bodyPr/>
                    <a:lstStyle/>
                    <a:p>
                      <a:pPr algn="ctr" fontAlgn="b">
                        <a:buNone/>
                      </a:pPr>
                      <a:r>
                        <a:rPr lang="en-GB" sz="1200" u="none" strike="noStrike">
                          <a:effectLst/>
                        </a:rPr>
                        <a:t>KOAK</a:t>
                      </a:r>
                      <a:endParaRPr lang="en-GB" sz="1200" b="0" i="0" u="none" strike="noStrike">
                        <a:solidFill>
                          <a:srgbClr val="000000"/>
                        </a:solidFill>
                        <a:effectLst/>
                        <a:latin typeface="Century Gothic" panose="020B0502020202020204" pitchFamily="34" charset="0"/>
                      </a:endParaRPr>
                    </a:p>
                  </a:txBody>
                  <a:tcPr marL="6350" marR="6350" marT="6350" marB="0" anchor="b"/>
                </a:tc>
                <a:tc>
                  <a:txBody>
                    <a:bodyPr/>
                    <a:lstStyle/>
                    <a:p>
                      <a:pPr algn="ctr" fontAlgn="ctr">
                        <a:buNone/>
                      </a:pPr>
                      <a:r>
                        <a:rPr lang="en-GB" sz="1200" u="none" strike="noStrike">
                          <a:effectLst/>
                        </a:rPr>
                        <a:t>Oakland International Airport</a:t>
                      </a:r>
                      <a:endParaRPr lang="en-GB" sz="1200" b="0" i="0" u="none" strike="noStrike">
                        <a:solidFill>
                          <a:srgbClr val="000000"/>
                        </a:solidFill>
                        <a:effectLst/>
                        <a:latin typeface="Century Gothic" panose="020B0502020202020204" pitchFamily="34" charset="0"/>
                      </a:endParaRPr>
                    </a:p>
                  </a:txBody>
                  <a:tcPr marL="6350" marR="6350" marT="6350" marB="0" anchor="ctr"/>
                </a:tc>
                <a:tc>
                  <a:txBody>
                    <a:bodyPr/>
                    <a:lstStyle/>
                    <a:p>
                      <a:pPr algn="ctr" fontAlgn="ctr">
                        <a:buNone/>
                      </a:pPr>
                      <a:r>
                        <a:rPr lang="en-GB" sz="1200" u="none" strike="noStrike" dirty="0">
                          <a:effectLst/>
                        </a:rPr>
                        <a:t>1427.58</a:t>
                      </a:r>
                      <a:endParaRPr lang="en-GB" sz="1200" b="0" i="0" u="none" strike="noStrike" dirty="0">
                        <a:solidFill>
                          <a:srgbClr val="000000"/>
                        </a:solidFill>
                        <a:effectLst/>
                        <a:latin typeface="Century Gothic" panose="020B0502020202020204" pitchFamily="34" charset="0"/>
                      </a:endParaRPr>
                    </a:p>
                  </a:txBody>
                  <a:tcPr marL="6350" marR="6350" marT="6350" marB="0" anchor="ctr"/>
                </a:tc>
                <a:extLst>
                  <a:ext uri="{0D108BD9-81ED-4DB2-BD59-A6C34878D82A}">
                    <a16:rowId xmlns:a16="http://schemas.microsoft.com/office/drawing/2014/main" val="90120590"/>
                  </a:ext>
                </a:extLst>
              </a:tr>
            </a:tbl>
          </a:graphicData>
        </a:graphic>
      </p:graphicFrame>
      <p:pic>
        <p:nvPicPr>
          <p:cNvPr id="7" name="Picture 6">
            <a:extLst>
              <a:ext uri="{FF2B5EF4-FFF2-40B4-BE49-F238E27FC236}">
                <a16:creationId xmlns:a16="http://schemas.microsoft.com/office/drawing/2014/main" id="{1B8417D3-3A17-553D-A9C1-73D69D739065}"/>
              </a:ext>
            </a:extLst>
          </p:cNvPr>
          <p:cNvPicPr>
            <a:picLocks noChangeAspect="1"/>
          </p:cNvPicPr>
          <p:nvPr/>
        </p:nvPicPr>
        <p:blipFill>
          <a:blip r:embed="rId3"/>
          <a:stretch>
            <a:fillRect/>
          </a:stretch>
        </p:blipFill>
        <p:spPr>
          <a:xfrm>
            <a:off x="474409" y="3429000"/>
            <a:ext cx="3641777" cy="2131772"/>
          </a:xfrm>
          <a:prstGeom prst="rect">
            <a:avLst/>
          </a:prstGeom>
        </p:spPr>
      </p:pic>
      <p:sp>
        <p:nvSpPr>
          <p:cNvPr id="3" name="Arrow: Right 2">
            <a:extLst>
              <a:ext uri="{FF2B5EF4-FFF2-40B4-BE49-F238E27FC236}">
                <a16:creationId xmlns:a16="http://schemas.microsoft.com/office/drawing/2014/main" id="{E3CA8CB5-8C1A-9CD3-0B2C-336BCF1D7D22}"/>
              </a:ext>
            </a:extLst>
          </p:cNvPr>
          <p:cNvSpPr/>
          <p:nvPr/>
        </p:nvSpPr>
        <p:spPr>
          <a:xfrm>
            <a:off x="3382399" y="2323570"/>
            <a:ext cx="2928731" cy="83494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Oakland</a:t>
            </a:r>
          </a:p>
        </p:txBody>
      </p:sp>
      <p:sp>
        <p:nvSpPr>
          <p:cNvPr id="6" name="Arrow: Right 5">
            <a:extLst>
              <a:ext uri="{FF2B5EF4-FFF2-40B4-BE49-F238E27FC236}">
                <a16:creationId xmlns:a16="http://schemas.microsoft.com/office/drawing/2014/main" id="{CD8B3FD5-F028-4E0F-1A36-4A924A11B7E8}"/>
              </a:ext>
            </a:extLst>
          </p:cNvPr>
          <p:cNvSpPr/>
          <p:nvPr/>
        </p:nvSpPr>
        <p:spPr>
          <a:xfrm>
            <a:off x="6131081" y="5825595"/>
            <a:ext cx="2928731" cy="834942"/>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Guadalajara</a:t>
            </a:r>
            <a:endParaRPr lang="en-US" dirty="0"/>
          </a:p>
        </p:txBody>
      </p:sp>
    </p:spTree>
    <p:extLst>
      <p:ext uri="{BB962C8B-B14F-4D97-AF65-F5344CB8AC3E}">
        <p14:creationId xmlns:p14="http://schemas.microsoft.com/office/powerpoint/2010/main" val="884570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6030C-467F-0A9D-7FF9-7693201DAF6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8200895-BE0A-BDD9-4FEF-4CF3CECF93EB}"/>
              </a:ext>
            </a:extLst>
          </p:cNvPr>
          <p:cNvSpPr/>
          <p:nvPr/>
        </p:nvSpPr>
        <p:spPr>
          <a:xfrm>
            <a:off x="3107635" y="2670313"/>
            <a:ext cx="6016487" cy="1569660"/>
          </a:xfrm>
          <a:prstGeom prst="rect">
            <a:avLst/>
          </a:prstGeom>
          <a:noFill/>
        </p:spPr>
        <p:txBody>
          <a:bodyPr wrap="square" lIns="91440" tIns="45720" rIns="91440" bIns="45720">
            <a:spAutoFit/>
          </a:bodyPr>
          <a:lstStyle/>
          <a:p>
            <a:pPr algn="ctr"/>
            <a:r>
              <a:rPr lang="en-GB"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Aircrafts</a:t>
            </a:r>
          </a:p>
        </p:txBody>
      </p:sp>
    </p:spTree>
    <p:extLst>
      <p:ext uri="{BB962C8B-B14F-4D97-AF65-F5344CB8AC3E}">
        <p14:creationId xmlns:p14="http://schemas.microsoft.com/office/powerpoint/2010/main" val="372998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D0CF2-C967-8C40-E7B8-CFA773811CD2}"/>
              </a:ext>
            </a:extLst>
          </p:cNvPr>
          <p:cNvSpPr>
            <a:spLocks noGrp="1"/>
          </p:cNvSpPr>
          <p:nvPr>
            <p:ph type="title"/>
          </p:nvPr>
        </p:nvSpPr>
        <p:spPr/>
        <p:txBody>
          <a:bodyPr/>
          <a:lstStyle/>
          <a:p>
            <a:r>
              <a:rPr lang="en-US" dirty="0"/>
              <a:t>Aircrafts data</a:t>
            </a:r>
          </a:p>
        </p:txBody>
      </p:sp>
      <p:sp>
        <p:nvSpPr>
          <p:cNvPr id="3" name="Content Placeholder 2">
            <a:extLst>
              <a:ext uri="{FF2B5EF4-FFF2-40B4-BE49-F238E27FC236}">
                <a16:creationId xmlns:a16="http://schemas.microsoft.com/office/drawing/2014/main" id="{43034A17-833A-E226-8865-95AF1F372B68}"/>
              </a:ext>
            </a:extLst>
          </p:cNvPr>
          <p:cNvSpPr>
            <a:spLocks noGrp="1"/>
          </p:cNvSpPr>
          <p:nvPr>
            <p:ph idx="1"/>
          </p:nvPr>
        </p:nvSpPr>
        <p:spPr/>
        <p:txBody>
          <a:bodyPr/>
          <a:lstStyle/>
          <a:p>
            <a:r>
              <a:rPr lang="en-US" dirty="0"/>
              <a:t>File obtained from FAA site</a:t>
            </a:r>
          </a:p>
          <a:p>
            <a:r>
              <a:rPr lang="en-US" dirty="0"/>
              <a:t>FAA-Aircraft-Char-DB-AC-150-5300-13B-App-2023-09-07.xlsx </a:t>
            </a:r>
          </a:p>
          <a:p>
            <a:r>
              <a:rPr lang="en-US" dirty="0">
                <a:hlinkClick r:id="rId2"/>
              </a:rPr>
              <a:t>https://www.kaggle.com/datasets/huynhtruc109/aircraft-faa</a:t>
            </a:r>
            <a:endParaRPr lang="en-US" dirty="0"/>
          </a:p>
          <a:p>
            <a:r>
              <a:rPr lang="en-US" dirty="0"/>
              <a:t>Contains 2 interesting columns that may be signals / </a:t>
            </a:r>
            <a:r>
              <a:rPr lang="en-US" dirty="0" err="1"/>
              <a:t>differenciators</a:t>
            </a:r>
            <a:r>
              <a:rPr lang="en-US" dirty="0"/>
              <a:t> for the fuel consumption</a:t>
            </a:r>
          </a:p>
          <a:p>
            <a:pPr lvl="1"/>
            <a:r>
              <a:rPr lang="en-GB" dirty="0" err="1"/>
              <a:t>Wingspan_ft_without_winglets_sharklets</a:t>
            </a:r>
            <a:endParaRPr lang="en-GB" dirty="0"/>
          </a:p>
          <a:p>
            <a:pPr lvl="1"/>
            <a:r>
              <a:rPr lang="en-GB" dirty="0" err="1"/>
              <a:t>Wingspan_ft_with_winglets_sharklets</a:t>
            </a:r>
            <a:endParaRPr lang="en-GB" dirty="0"/>
          </a:p>
          <a:p>
            <a:endParaRPr lang="en-US" dirty="0"/>
          </a:p>
        </p:txBody>
      </p:sp>
    </p:spTree>
    <p:extLst>
      <p:ext uri="{BB962C8B-B14F-4D97-AF65-F5344CB8AC3E}">
        <p14:creationId xmlns:p14="http://schemas.microsoft.com/office/powerpoint/2010/main" val="3527958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210E4-5C6A-82D6-3E9E-46AD02FB3597}"/>
              </a:ext>
            </a:extLst>
          </p:cNvPr>
          <p:cNvSpPr>
            <a:spLocks noGrp="1"/>
          </p:cNvSpPr>
          <p:nvPr>
            <p:ph type="title"/>
          </p:nvPr>
        </p:nvSpPr>
        <p:spPr>
          <a:xfrm>
            <a:off x="700635" y="914400"/>
            <a:ext cx="10691265" cy="742013"/>
          </a:xfrm>
        </p:spPr>
        <p:txBody>
          <a:bodyPr/>
          <a:lstStyle/>
          <a:p>
            <a:r>
              <a:rPr lang="en-US" dirty="0"/>
              <a:t>Aircrafts features </a:t>
            </a:r>
          </a:p>
        </p:txBody>
      </p:sp>
      <p:sp>
        <p:nvSpPr>
          <p:cNvPr id="3" name="Content Placeholder 2">
            <a:extLst>
              <a:ext uri="{FF2B5EF4-FFF2-40B4-BE49-F238E27FC236}">
                <a16:creationId xmlns:a16="http://schemas.microsoft.com/office/drawing/2014/main" id="{DDBAD01C-32B5-0A1B-0D12-B66780F8FC92}"/>
              </a:ext>
            </a:extLst>
          </p:cNvPr>
          <p:cNvSpPr>
            <a:spLocks noGrp="1"/>
          </p:cNvSpPr>
          <p:nvPr>
            <p:ph idx="1"/>
          </p:nvPr>
        </p:nvSpPr>
        <p:spPr>
          <a:xfrm>
            <a:off x="700635" y="1656413"/>
            <a:ext cx="10691265" cy="4305475"/>
          </a:xfrm>
        </p:spPr>
        <p:txBody>
          <a:bodyPr>
            <a:normAutofit lnSpcReduction="10000"/>
          </a:bodyPr>
          <a:lstStyle/>
          <a:p>
            <a:r>
              <a:rPr lang="en-US" dirty="0"/>
              <a:t>3 options -&gt; </a:t>
            </a:r>
          </a:p>
          <a:p>
            <a:r>
              <a:rPr lang="en-US" dirty="0"/>
              <a:t>option one -&gt; use one hot encoder / </a:t>
            </a:r>
            <a:r>
              <a:rPr lang="en-US" dirty="0" err="1"/>
              <a:t>getDummies</a:t>
            </a:r>
            <a:r>
              <a:rPr lang="en-US" dirty="0"/>
              <a:t> to add as much aircraft ICAO codes in both train and rank and use 0 or 1 to encode the aircraft</a:t>
            </a:r>
          </a:p>
          <a:p>
            <a:r>
              <a:rPr lang="en-US" dirty="0"/>
              <a:t>Option two -&gt; do not use hot encoder / </a:t>
            </a:r>
            <a:r>
              <a:rPr lang="en-US" dirty="0" err="1"/>
              <a:t>getDummies</a:t>
            </a:r>
            <a:r>
              <a:rPr lang="en-US" dirty="0"/>
              <a:t> and provide additional features to characterize the aircraft</a:t>
            </a:r>
          </a:p>
          <a:p>
            <a:pPr lvl="1"/>
            <a:r>
              <a:rPr lang="en-GB" dirty="0"/>
              <a:t>int </a:t>
            </a:r>
            <a:r>
              <a:rPr lang="en-GB" dirty="0" err="1"/>
              <a:t>Num_Engines</a:t>
            </a:r>
            <a:r>
              <a:rPr lang="en-GB" dirty="0"/>
              <a:t>, float </a:t>
            </a:r>
            <a:r>
              <a:rPr lang="en-GB" dirty="0" err="1"/>
              <a:t>Approach_Speed_knot</a:t>
            </a:r>
            <a:r>
              <a:rPr lang="en-GB" dirty="0"/>
              <a:t>, float </a:t>
            </a:r>
            <a:r>
              <a:rPr lang="en-GB" dirty="0" err="1"/>
              <a:t>Wingspan_ft_without_winglets_sharklets</a:t>
            </a:r>
            <a:r>
              <a:rPr lang="en-GB" dirty="0"/>
              <a:t>, float </a:t>
            </a:r>
            <a:r>
              <a:rPr lang="en-GB" dirty="0" err="1"/>
              <a:t>Wingspan_ft_with_winglets_sharklets</a:t>
            </a:r>
            <a:r>
              <a:rPr lang="en-GB" dirty="0"/>
              <a:t>,</a:t>
            </a:r>
          </a:p>
          <a:p>
            <a:pPr lvl="1"/>
            <a:r>
              <a:rPr lang="en-GB" dirty="0"/>
              <a:t>float </a:t>
            </a:r>
            <a:r>
              <a:rPr lang="en-GB" dirty="0" err="1"/>
              <a:t>Length_ft</a:t>
            </a:r>
            <a:r>
              <a:rPr lang="en-GB" dirty="0"/>
              <a:t>, float </a:t>
            </a:r>
            <a:r>
              <a:rPr lang="en-GB" dirty="0" err="1"/>
              <a:t>Tail_Height_at_OEW_ft</a:t>
            </a:r>
            <a:r>
              <a:rPr lang="en-GB" dirty="0"/>
              <a:t>, float </a:t>
            </a:r>
            <a:r>
              <a:rPr lang="en-GB" dirty="0" err="1"/>
              <a:t>Wheelbase_ft</a:t>
            </a:r>
            <a:r>
              <a:rPr lang="en-GB" dirty="0"/>
              <a:t>, float </a:t>
            </a:r>
            <a:r>
              <a:rPr lang="en-GB" dirty="0" err="1"/>
              <a:t>Cockpit_to_Main_Gear_ft</a:t>
            </a:r>
            <a:r>
              <a:rPr lang="en-GB" dirty="0"/>
              <a:t>, float </a:t>
            </a:r>
            <a:r>
              <a:rPr lang="en-GB" dirty="0" err="1"/>
              <a:t>Main_Gear_Width_ft</a:t>
            </a:r>
            <a:r>
              <a:rPr lang="en-GB" dirty="0"/>
              <a:t>,</a:t>
            </a:r>
          </a:p>
          <a:p>
            <a:pPr lvl="1"/>
            <a:r>
              <a:rPr lang="en-GB" dirty="0"/>
              <a:t>// Maximum take off weight -&gt; double </a:t>
            </a:r>
            <a:r>
              <a:rPr lang="en-GB" dirty="0" err="1"/>
              <a:t>MTOW_lb</a:t>
            </a:r>
            <a:r>
              <a:rPr lang="en-GB" dirty="0"/>
              <a:t>, double </a:t>
            </a:r>
            <a:r>
              <a:rPr lang="en-GB" dirty="0" err="1"/>
              <a:t>MTOW_kg</a:t>
            </a:r>
            <a:r>
              <a:rPr lang="en-GB" dirty="0"/>
              <a:t>,</a:t>
            </a:r>
          </a:p>
          <a:p>
            <a:pPr lvl="1"/>
            <a:r>
              <a:rPr lang="en-GB" dirty="0"/>
              <a:t>// Maximum landing weight -&gt; double </a:t>
            </a:r>
            <a:r>
              <a:rPr lang="en-GB" dirty="0" err="1"/>
              <a:t>MALW_lb</a:t>
            </a:r>
            <a:r>
              <a:rPr lang="en-GB" dirty="0"/>
              <a:t>, double </a:t>
            </a:r>
            <a:r>
              <a:rPr lang="en-GB" dirty="0" err="1"/>
              <a:t>MALW_kg</a:t>
            </a:r>
            <a:r>
              <a:rPr lang="en-GB" dirty="0"/>
              <a:t>,</a:t>
            </a:r>
          </a:p>
          <a:p>
            <a:pPr lvl="1"/>
            <a:r>
              <a:rPr lang="en-GB" dirty="0"/>
              <a:t>float Parking_Area_ft2</a:t>
            </a:r>
          </a:p>
          <a:p>
            <a:endParaRPr lang="en-US" dirty="0"/>
          </a:p>
        </p:txBody>
      </p:sp>
      <p:sp>
        <p:nvSpPr>
          <p:cNvPr id="4" name="Speech Bubble: Rectangle with Corners Rounded 3">
            <a:extLst>
              <a:ext uri="{FF2B5EF4-FFF2-40B4-BE49-F238E27FC236}">
                <a16:creationId xmlns:a16="http://schemas.microsoft.com/office/drawing/2014/main" id="{CAAFB756-9AC3-0F01-1DF9-607FB7354618}"/>
              </a:ext>
            </a:extLst>
          </p:cNvPr>
          <p:cNvSpPr/>
          <p:nvPr/>
        </p:nvSpPr>
        <p:spPr>
          <a:xfrm>
            <a:off x="7056783" y="530087"/>
            <a:ext cx="4207565" cy="1484243"/>
          </a:xfrm>
          <a:prstGeom prst="wedgeRoundRectCallout">
            <a:avLst>
              <a:gd name="adj1" fmla="val -164639"/>
              <a:gd name="adj2" fmla="val 41518"/>
              <a:gd name="adj3" fmla="val 16667"/>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3 -&gt; use both</a:t>
            </a:r>
          </a:p>
        </p:txBody>
      </p:sp>
    </p:spTree>
    <p:extLst>
      <p:ext uri="{BB962C8B-B14F-4D97-AF65-F5344CB8AC3E}">
        <p14:creationId xmlns:p14="http://schemas.microsoft.com/office/powerpoint/2010/main" val="701268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6130A-0DF4-21FE-871F-E9BEDDC9207E}"/>
              </a:ext>
            </a:extLst>
          </p:cNvPr>
          <p:cNvSpPr>
            <a:spLocks noGrp="1"/>
          </p:cNvSpPr>
          <p:nvPr>
            <p:ph type="title"/>
          </p:nvPr>
        </p:nvSpPr>
        <p:spPr/>
        <p:txBody>
          <a:bodyPr/>
          <a:lstStyle/>
          <a:p>
            <a:r>
              <a:rPr lang="en-US" dirty="0"/>
              <a:t>Main principle</a:t>
            </a:r>
          </a:p>
        </p:txBody>
      </p:sp>
      <p:sp>
        <p:nvSpPr>
          <p:cNvPr id="3" name="Content Placeholder 2">
            <a:extLst>
              <a:ext uri="{FF2B5EF4-FFF2-40B4-BE49-F238E27FC236}">
                <a16:creationId xmlns:a16="http://schemas.microsoft.com/office/drawing/2014/main" id="{833652BF-F37A-ED0D-CC87-896C6D2CEA33}"/>
              </a:ext>
            </a:extLst>
          </p:cNvPr>
          <p:cNvSpPr txBox="1">
            <a:spLocks/>
          </p:cNvSpPr>
          <p:nvPr/>
        </p:nvSpPr>
        <p:spPr>
          <a:xfrm>
            <a:off x="532151" y="1971207"/>
            <a:ext cx="10859749" cy="3990681"/>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t>Feed the model with Fuel Flow Kg/Seconds </a:t>
            </a:r>
            <a:r>
              <a:rPr lang="en-US" dirty="0"/>
              <a:t>(instead of fuel Kilograms) </a:t>
            </a:r>
          </a:p>
          <a:p>
            <a:r>
              <a:rPr lang="en-US" noProof="0" dirty="0"/>
              <a:t>Compute the Fuel Flow from Fuel (kg) between Fuel Start Instant and Fuel End Instant </a:t>
            </a:r>
          </a:p>
          <a:p>
            <a:r>
              <a:rPr lang="en-US" dirty="0"/>
              <a:t>Before submitting the ranking/final results , revert predicted fuel flow </a:t>
            </a:r>
          </a:p>
          <a:p>
            <a:pPr lvl="1"/>
            <a:r>
              <a:rPr lang="en-US" dirty="0"/>
              <a:t>From fuel flow in Kg/Seconds to fuel consumption in Kg</a:t>
            </a:r>
          </a:p>
          <a:p>
            <a:pPr lvl="1"/>
            <a:endParaRPr lang="en-US" noProof="0" dirty="0"/>
          </a:p>
          <a:p>
            <a:pPr marL="457200" lvl="1" indent="0">
              <a:buNone/>
            </a:pPr>
            <a:r>
              <a:rPr lang="en-US" dirty="0"/>
              <a:t>Explanation : it is easier to compare delta values and find the dependent variables contribution t</a:t>
            </a:r>
            <a:r>
              <a:rPr lang="en-US" noProof="0" dirty="0" err="1"/>
              <a:t>han</a:t>
            </a:r>
            <a:r>
              <a:rPr lang="en-US" noProof="0" dirty="0"/>
              <a:t> it would be wit</a:t>
            </a:r>
            <a:r>
              <a:rPr lang="en-US" dirty="0"/>
              <a:t>h an absolute value (strongly related to a delta time frame, delta between fuel start and fuel end instants</a:t>
            </a:r>
            <a:endParaRPr lang="en-US" noProof="0" dirty="0"/>
          </a:p>
        </p:txBody>
      </p:sp>
    </p:spTree>
    <p:extLst>
      <p:ext uri="{BB962C8B-B14F-4D97-AF65-F5344CB8AC3E}">
        <p14:creationId xmlns:p14="http://schemas.microsoft.com/office/powerpoint/2010/main" val="2365162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2AC84-996F-460D-2D65-C00DE65B9232}"/>
              </a:ext>
            </a:extLst>
          </p:cNvPr>
          <p:cNvSpPr>
            <a:spLocks noGrp="1"/>
          </p:cNvSpPr>
          <p:nvPr>
            <p:ph type="title"/>
          </p:nvPr>
        </p:nvSpPr>
        <p:spPr>
          <a:xfrm>
            <a:off x="700635" y="914400"/>
            <a:ext cx="10691265" cy="748748"/>
          </a:xfrm>
        </p:spPr>
        <p:txBody>
          <a:bodyPr/>
          <a:lstStyle/>
          <a:p>
            <a:r>
              <a:rPr lang="en-US" dirty="0"/>
              <a:t>Aircrafts in rank and final</a:t>
            </a:r>
          </a:p>
        </p:txBody>
      </p:sp>
      <p:graphicFrame>
        <p:nvGraphicFramePr>
          <p:cNvPr id="3" name="Table 2">
            <a:extLst>
              <a:ext uri="{FF2B5EF4-FFF2-40B4-BE49-F238E27FC236}">
                <a16:creationId xmlns:a16="http://schemas.microsoft.com/office/drawing/2014/main" id="{4C076204-CD1F-1EBC-3537-9BBACB1886E0}"/>
              </a:ext>
            </a:extLst>
          </p:cNvPr>
          <p:cNvGraphicFramePr>
            <a:graphicFrameLocks noGrp="1"/>
          </p:cNvGraphicFramePr>
          <p:nvPr>
            <p:extLst>
              <p:ext uri="{D42A27DB-BD31-4B8C-83A1-F6EECF244321}">
                <p14:modId xmlns:p14="http://schemas.microsoft.com/office/powerpoint/2010/main" val="227237655"/>
              </p:ext>
            </p:extLst>
          </p:nvPr>
        </p:nvGraphicFramePr>
        <p:xfrm>
          <a:off x="8096872" y="914400"/>
          <a:ext cx="2756658" cy="5029202"/>
        </p:xfrm>
        <a:graphic>
          <a:graphicData uri="http://schemas.openxmlformats.org/drawingml/2006/table">
            <a:tbl>
              <a:tblPr>
                <a:tableStyleId>{5C22544A-7EE6-4342-B048-85BDC9FD1C3A}</a:tableStyleId>
              </a:tblPr>
              <a:tblGrid>
                <a:gridCol w="2756658">
                  <a:extLst>
                    <a:ext uri="{9D8B030D-6E8A-4147-A177-3AD203B41FA5}">
                      <a16:colId xmlns:a16="http://schemas.microsoft.com/office/drawing/2014/main" val="1096044184"/>
                    </a:ext>
                  </a:extLst>
                </a:gridCol>
              </a:tblGrid>
              <a:tr h="401524">
                <a:tc>
                  <a:txBody>
                    <a:bodyPr/>
                    <a:lstStyle/>
                    <a:p>
                      <a:pPr algn="l" fontAlgn="b">
                        <a:buNone/>
                      </a:pPr>
                      <a:r>
                        <a:rPr lang="en-GB" sz="1000" u="none" strike="noStrike">
                          <a:effectLst/>
                        </a:rPr>
                        <a:t>PRC Aircrafts in Rank and Final</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3452935905"/>
                  </a:ext>
                </a:extLst>
              </a:tr>
              <a:tr h="210349">
                <a:tc>
                  <a:txBody>
                    <a:bodyPr/>
                    <a:lstStyle/>
                    <a:p>
                      <a:pPr algn="l" fontAlgn="b">
                        <a:buNone/>
                      </a:pPr>
                      <a:r>
                        <a:rPr lang="en-GB" sz="1000" u="none" strike="noStrike">
                          <a:effectLst/>
                        </a:rPr>
                        <a:t>A20N</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2976917618"/>
                  </a:ext>
                </a:extLst>
              </a:tr>
              <a:tr h="210349">
                <a:tc>
                  <a:txBody>
                    <a:bodyPr/>
                    <a:lstStyle/>
                    <a:p>
                      <a:pPr algn="l" fontAlgn="b">
                        <a:buNone/>
                      </a:pPr>
                      <a:r>
                        <a:rPr lang="en-GB" sz="1000" u="none" strike="noStrike">
                          <a:effectLst/>
                        </a:rPr>
                        <a:t>A21N</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1205643397"/>
                  </a:ext>
                </a:extLst>
              </a:tr>
              <a:tr h="210349">
                <a:tc>
                  <a:txBody>
                    <a:bodyPr/>
                    <a:lstStyle/>
                    <a:p>
                      <a:pPr algn="l" fontAlgn="b">
                        <a:buNone/>
                      </a:pPr>
                      <a:r>
                        <a:rPr lang="en-GB" sz="1000" u="none" strike="noStrike">
                          <a:effectLst/>
                        </a:rPr>
                        <a:t>A306</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3063176760"/>
                  </a:ext>
                </a:extLst>
              </a:tr>
              <a:tr h="210349">
                <a:tc>
                  <a:txBody>
                    <a:bodyPr/>
                    <a:lstStyle/>
                    <a:p>
                      <a:pPr algn="l" fontAlgn="b">
                        <a:buNone/>
                      </a:pPr>
                      <a:r>
                        <a:rPr lang="en-GB" sz="1000" u="none" strike="noStrike">
                          <a:effectLst/>
                        </a:rPr>
                        <a:t>A319</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451060880"/>
                  </a:ext>
                </a:extLst>
              </a:tr>
              <a:tr h="210349">
                <a:tc>
                  <a:txBody>
                    <a:bodyPr/>
                    <a:lstStyle/>
                    <a:p>
                      <a:pPr algn="l" fontAlgn="b">
                        <a:buNone/>
                      </a:pPr>
                      <a:r>
                        <a:rPr lang="en-GB" sz="1000" u="none" strike="noStrike">
                          <a:effectLst/>
                        </a:rPr>
                        <a:t>A320</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1298557741"/>
                  </a:ext>
                </a:extLst>
              </a:tr>
              <a:tr h="210349">
                <a:tc>
                  <a:txBody>
                    <a:bodyPr/>
                    <a:lstStyle/>
                    <a:p>
                      <a:pPr algn="l" fontAlgn="b">
                        <a:buNone/>
                      </a:pPr>
                      <a:r>
                        <a:rPr lang="en-GB" sz="1000" u="none" strike="noStrike">
                          <a:effectLst/>
                        </a:rPr>
                        <a:t>A321</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3719191384"/>
                  </a:ext>
                </a:extLst>
              </a:tr>
              <a:tr h="210349">
                <a:tc>
                  <a:txBody>
                    <a:bodyPr/>
                    <a:lstStyle/>
                    <a:p>
                      <a:pPr algn="l" fontAlgn="b">
                        <a:buNone/>
                      </a:pPr>
                      <a:r>
                        <a:rPr lang="en-GB" sz="1000" u="none" strike="noStrike">
                          <a:effectLst/>
                        </a:rPr>
                        <a:t>A332</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3581070850"/>
                  </a:ext>
                </a:extLst>
              </a:tr>
              <a:tr h="210349">
                <a:tc>
                  <a:txBody>
                    <a:bodyPr/>
                    <a:lstStyle/>
                    <a:p>
                      <a:pPr algn="l" fontAlgn="b">
                        <a:buNone/>
                      </a:pPr>
                      <a:r>
                        <a:rPr lang="en-GB" sz="1000" u="none" strike="noStrike">
                          <a:effectLst/>
                        </a:rPr>
                        <a:t>A333</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3080103404"/>
                  </a:ext>
                </a:extLst>
              </a:tr>
              <a:tr h="210349">
                <a:tc>
                  <a:txBody>
                    <a:bodyPr/>
                    <a:lstStyle/>
                    <a:p>
                      <a:pPr algn="l" fontAlgn="b">
                        <a:buNone/>
                      </a:pPr>
                      <a:r>
                        <a:rPr lang="en-GB" sz="1000" u="none" strike="noStrike">
                          <a:effectLst/>
                        </a:rPr>
                        <a:t>A359</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3651621304"/>
                  </a:ext>
                </a:extLst>
              </a:tr>
              <a:tr h="210349">
                <a:tc>
                  <a:txBody>
                    <a:bodyPr/>
                    <a:lstStyle/>
                    <a:p>
                      <a:pPr algn="l" fontAlgn="b">
                        <a:buNone/>
                      </a:pPr>
                      <a:r>
                        <a:rPr lang="en-GB" sz="1000" u="none" strike="noStrike">
                          <a:effectLst/>
                        </a:rPr>
                        <a:t>B38M</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2178063817"/>
                  </a:ext>
                </a:extLst>
              </a:tr>
              <a:tr h="210349">
                <a:tc>
                  <a:txBody>
                    <a:bodyPr/>
                    <a:lstStyle/>
                    <a:p>
                      <a:pPr algn="l" fontAlgn="b">
                        <a:buNone/>
                      </a:pPr>
                      <a:r>
                        <a:rPr lang="en-GB" sz="1000" u="none" strike="noStrike">
                          <a:effectLst/>
                        </a:rPr>
                        <a:t>B734</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3943388001"/>
                  </a:ext>
                </a:extLst>
              </a:tr>
              <a:tr h="210349">
                <a:tc>
                  <a:txBody>
                    <a:bodyPr/>
                    <a:lstStyle/>
                    <a:p>
                      <a:pPr algn="l" fontAlgn="b">
                        <a:buNone/>
                      </a:pPr>
                      <a:r>
                        <a:rPr lang="en-GB" sz="1000" u="none" strike="noStrike">
                          <a:effectLst/>
                        </a:rPr>
                        <a:t>B737</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1758829492"/>
                  </a:ext>
                </a:extLst>
              </a:tr>
              <a:tr h="210349">
                <a:tc>
                  <a:txBody>
                    <a:bodyPr/>
                    <a:lstStyle/>
                    <a:p>
                      <a:pPr algn="l" fontAlgn="b">
                        <a:buNone/>
                      </a:pPr>
                      <a:r>
                        <a:rPr lang="en-GB" sz="1000" u="none" strike="noStrike">
                          <a:effectLst/>
                        </a:rPr>
                        <a:t>B738</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3322347217"/>
                  </a:ext>
                </a:extLst>
              </a:tr>
              <a:tr h="210349">
                <a:tc>
                  <a:txBody>
                    <a:bodyPr/>
                    <a:lstStyle/>
                    <a:p>
                      <a:pPr algn="l" fontAlgn="b">
                        <a:buNone/>
                      </a:pPr>
                      <a:r>
                        <a:rPr lang="en-GB" sz="1000" u="none" strike="noStrike">
                          <a:effectLst/>
                        </a:rPr>
                        <a:t>B739</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1595811601"/>
                  </a:ext>
                </a:extLst>
              </a:tr>
              <a:tr h="210349">
                <a:tc>
                  <a:txBody>
                    <a:bodyPr/>
                    <a:lstStyle/>
                    <a:p>
                      <a:pPr algn="l" fontAlgn="b">
                        <a:buNone/>
                      </a:pPr>
                      <a:r>
                        <a:rPr lang="en-GB" sz="1000" u="none" strike="noStrike">
                          <a:effectLst/>
                        </a:rPr>
                        <a:t>B744</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2762594680"/>
                  </a:ext>
                </a:extLst>
              </a:tr>
              <a:tr h="210349">
                <a:tc>
                  <a:txBody>
                    <a:bodyPr/>
                    <a:lstStyle/>
                    <a:p>
                      <a:pPr algn="l" fontAlgn="b">
                        <a:buNone/>
                      </a:pPr>
                      <a:r>
                        <a:rPr lang="en-GB" sz="1000" u="none" strike="noStrike">
                          <a:effectLst/>
                        </a:rPr>
                        <a:t>B752</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1114242759"/>
                  </a:ext>
                </a:extLst>
              </a:tr>
              <a:tr h="210349">
                <a:tc>
                  <a:txBody>
                    <a:bodyPr/>
                    <a:lstStyle/>
                    <a:p>
                      <a:pPr algn="l" fontAlgn="b">
                        <a:buNone/>
                      </a:pPr>
                      <a:r>
                        <a:rPr lang="en-GB" sz="1000" u="none" strike="noStrike">
                          <a:effectLst/>
                        </a:rPr>
                        <a:t>B763</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42469318"/>
                  </a:ext>
                </a:extLst>
              </a:tr>
              <a:tr h="210349">
                <a:tc>
                  <a:txBody>
                    <a:bodyPr/>
                    <a:lstStyle/>
                    <a:p>
                      <a:pPr algn="l" fontAlgn="b">
                        <a:buNone/>
                      </a:pPr>
                      <a:r>
                        <a:rPr lang="en-GB" sz="1000" u="none" strike="noStrike">
                          <a:effectLst/>
                        </a:rPr>
                        <a:t>B772</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2963812497"/>
                  </a:ext>
                </a:extLst>
              </a:tr>
              <a:tr h="210349">
                <a:tc>
                  <a:txBody>
                    <a:bodyPr/>
                    <a:lstStyle/>
                    <a:p>
                      <a:pPr algn="l" fontAlgn="b">
                        <a:buNone/>
                      </a:pPr>
                      <a:r>
                        <a:rPr lang="en-GB" sz="1000" u="none" strike="noStrike">
                          <a:effectLst/>
                        </a:rPr>
                        <a:t>B77L</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2420687495"/>
                  </a:ext>
                </a:extLst>
              </a:tr>
              <a:tr h="210349">
                <a:tc>
                  <a:txBody>
                    <a:bodyPr/>
                    <a:lstStyle/>
                    <a:p>
                      <a:pPr algn="l" fontAlgn="b">
                        <a:buNone/>
                      </a:pPr>
                      <a:r>
                        <a:rPr lang="en-GB" sz="1000" u="none" strike="noStrike">
                          <a:effectLst/>
                        </a:rPr>
                        <a:t>B77W</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3774144380"/>
                  </a:ext>
                </a:extLst>
              </a:tr>
              <a:tr h="210349">
                <a:tc>
                  <a:txBody>
                    <a:bodyPr/>
                    <a:lstStyle/>
                    <a:p>
                      <a:pPr algn="l" fontAlgn="b">
                        <a:buNone/>
                      </a:pPr>
                      <a:r>
                        <a:rPr lang="en-GB" sz="1000" u="none" strike="noStrike">
                          <a:effectLst/>
                        </a:rPr>
                        <a:t>B788</a:t>
                      </a:r>
                      <a:endParaRPr lang="en-GB" sz="1000" b="0" i="0" u="none" strike="noStrike">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3075721378"/>
                  </a:ext>
                </a:extLst>
              </a:tr>
              <a:tr h="210349">
                <a:tc>
                  <a:txBody>
                    <a:bodyPr/>
                    <a:lstStyle/>
                    <a:p>
                      <a:pPr algn="l" fontAlgn="b">
                        <a:buNone/>
                      </a:pPr>
                      <a:r>
                        <a:rPr lang="en-GB" sz="1000" u="none" strike="noStrike" dirty="0">
                          <a:effectLst/>
                        </a:rPr>
                        <a:t>B789</a:t>
                      </a:r>
                      <a:endParaRPr lang="en-GB" sz="1000" b="0" i="0" u="none" strike="noStrike" dirty="0">
                        <a:solidFill>
                          <a:srgbClr val="000000"/>
                        </a:solidFill>
                        <a:effectLst/>
                        <a:latin typeface="Aptos Narrow" panose="020B0004020202020204" pitchFamily="34" charset="0"/>
                      </a:endParaRPr>
                    </a:p>
                  </a:txBody>
                  <a:tcPr marL="5607" marR="5607" marT="5607" marB="0" anchor="b"/>
                </a:tc>
                <a:extLst>
                  <a:ext uri="{0D108BD9-81ED-4DB2-BD59-A6C34878D82A}">
                    <a16:rowId xmlns:a16="http://schemas.microsoft.com/office/drawing/2014/main" val="3488475802"/>
                  </a:ext>
                </a:extLst>
              </a:tr>
            </a:tbl>
          </a:graphicData>
        </a:graphic>
      </p:graphicFrame>
      <p:sp>
        <p:nvSpPr>
          <p:cNvPr id="4" name="Speech Bubble: Rectangle with Corners Rounded 3">
            <a:extLst>
              <a:ext uri="{FF2B5EF4-FFF2-40B4-BE49-F238E27FC236}">
                <a16:creationId xmlns:a16="http://schemas.microsoft.com/office/drawing/2014/main" id="{48192A28-7400-CD53-6CB6-783552E5780E}"/>
              </a:ext>
            </a:extLst>
          </p:cNvPr>
          <p:cNvSpPr/>
          <p:nvPr/>
        </p:nvSpPr>
        <p:spPr>
          <a:xfrm>
            <a:off x="2590800" y="2153478"/>
            <a:ext cx="3604591" cy="2153479"/>
          </a:xfrm>
          <a:prstGeom prst="wedgeRoundRectCallout">
            <a:avLst>
              <a:gd name="adj1" fmla="val 94608"/>
              <a:gd name="adj2" fmla="val -12269"/>
              <a:gd name="adj3" fmla="val 16667"/>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this list of aircrafts in Rank and Final to reduce the train dataset</a:t>
            </a:r>
          </a:p>
        </p:txBody>
      </p:sp>
    </p:spTree>
    <p:extLst>
      <p:ext uri="{BB962C8B-B14F-4D97-AF65-F5344CB8AC3E}">
        <p14:creationId xmlns:p14="http://schemas.microsoft.com/office/powerpoint/2010/main" val="3601922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23FD7-469A-2FAD-4821-36386B64453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1E0FD9E-7785-23F2-098D-4878F4C303D3}"/>
              </a:ext>
            </a:extLst>
          </p:cNvPr>
          <p:cNvSpPr/>
          <p:nvPr/>
        </p:nvSpPr>
        <p:spPr>
          <a:xfrm>
            <a:off x="3107635" y="2670313"/>
            <a:ext cx="6016487" cy="1569660"/>
          </a:xfrm>
          <a:prstGeom prst="rect">
            <a:avLst/>
          </a:prstGeom>
          <a:noFill/>
        </p:spPr>
        <p:txBody>
          <a:bodyPr wrap="square" lIns="91440" tIns="45720" rIns="91440" bIns="45720">
            <a:spAutoFit/>
          </a:bodyPr>
          <a:lstStyle/>
          <a:p>
            <a:pPr algn="ctr"/>
            <a:r>
              <a:rPr lang="en-GB"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Fuel</a:t>
            </a:r>
          </a:p>
        </p:txBody>
      </p:sp>
    </p:spTree>
    <p:extLst>
      <p:ext uri="{BB962C8B-B14F-4D97-AF65-F5344CB8AC3E}">
        <p14:creationId xmlns:p14="http://schemas.microsoft.com/office/powerpoint/2010/main" val="2338816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9E3F-0A6F-1795-9F5E-A41B0F0F168E}"/>
              </a:ext>
            </a:extLst>
          </p:cNvPr>
          <p:cNvSpPr>
            <a:spLocks noGrp="1"/>
          </p:cNvSpPr>
          <p:nvPr>
            <p:ph type="title"/>
          </p:nvPr>
        </p:nvSpPr>
        <p:spPr/>
        <p:txBody>
          <a:bodyPr>
            <a:normAutofit/>
          </a:bodyPr>
          <a:lstStyle/>
          <a:p>
            <a:r>
              <a:rPr lang="en-US" dirty="0"/>
              <a:t>fuel absolute datetime instant</a:t>
            </a:r>
          </a:p>
        </p:txBody>
      </p:sp>
      <p:sp>
        <p:nvSpPr>
          <p:cNvPr id="3" name="Content Placeholder 2">
            <a:extLst>
              <a:ext uri="{FF2B5EF4-FFF2-40B4-BE49-F238E27FC236}">
                <a16:creationId xmlns:a16="http://schemas.microsoft.com/office/drawing/2014/main" id="{0E8A4D12-3611-22A7-1FD0-C4CEC2038970}"/>
              </a:ext>
            </a:extLst>
          </p:cNvPr>
          <p:cNvSpPr txBox="1">
            <a:spLocks/>
          </p:cNvSpPr>
          <p:nvPr/>
        </p:nvSpPr>
        <p:spPr>
          <a:xfrm>
            <a:off x="943389" y="2564296"/>
            <a:ext cx="9620250" cy="3178930"/>
          </a:xfrm>
          <a:prstGeom prst="rect">
            <a:avLst/>
          </a:prstGeom>
        </p:spPr>
        <p:txBody>
          <a:bodyPr>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Compute relative duration in seconds from the “flight” </a:t>
            </a:r>
            <a:r>
              <a:rPr lang="en-GB" dirty="0" err="1"/>
              <a:t>takeoff</a:t>
            </a:r>
            <a:r>
              <a:rPr lang="en-GB" dirty="0"/>
              <a:t> instant</a:t>
            </a:r>
          </a:p>
          <a:p>
            <a:r>
              <a:rPr lang="en-GB" dirty="0"/>
              <a:t>Fuel Start Instant (UTC) – absolute instant (not very useful for the model)</a:t>
            </a:r>
          </a:p>
          <a:p>
            <a:pPr lvl="1"/>
            <a:r>
              <a:rPr lang="en-GB" dirty="0"/>
              <a:t>converted to duration from the “</a:t>
            </a:r>
            <a:r>
              <a:rPr lang="en-GB" dirty="0" err="1"/>
              <a:t>takeoff”UTC</a:t>
            </a:r>
            <a:r>
              <a:rPr lang="en-GB" dirty="0"/>
              <a:t> Instant</a:t>
            </a:r>
          </a:p>
          <a:p>
            <a:pPr lvl="1"/>
            <a:r>
              <a:rPr lang="en-GB" dirty="0"/>
              <a:t>Converted to duration until the “landed” UTC instant</a:t>
            </a:r>
          </a:p>
          <a:p>
            <a:endParaRPr lang="en-GB" dirty="0"/>
          </a:p>
          <a:p>
            <a:r>
              <a:rPr lang="en-GB" dirty="0"/>
              <a:t>Fuel End Instant (UTC) – absolute instant (not very useful for the model)</a:t>
            </a:r>
          </a:p>
          <a:p>
            <a:pPr lvl="1"/>
            <a:r>
              <a:rPr lang="en-GB" dirty="0"/>
              <a:t>converted to duration from the “</a:t>
            </a:r>
            <a:r>
              <a:rPr lang="en-GB" dirty="0" err="1"/>
              <a:t>takeoff</a:t>
            </a:r>
            <a:r>
              <a:rPr lang="en-GB" dirty="0"/>
              <a:t>” UTC Instant</a:t>
            </a:r>
          </a:p>
          <a:p>
            <a:pPr lvl="1"/>
            <a:r>
              <a:rPr lang="en-GB" dirty="0"/>
              <a:t>Converted to duration until the “landed” UTC instant</a:t>
            </a:r>
          </a:p>
        </p:txBody>
      </p:sp>
    </p:spTree>
    <p:extLst>
      <p:ext uri="{BB962C8B-B14F-4D97-AF65-F5344CB8AC3E}">
        <p14:creationId xmlns:p14="http://schemas.microsoft.com/office/powerpoint/2010/main" val="2049755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9C27A-F6E3-1EE1-20B0-6561ACFAB2C0}"/>
              </a:ext>
            </a:extLst>
          </p:cNvPr>
          <p:cNvSpPr>
            <a:spLocks noGrp="1"/>
          </p:cNvSpPr>
          <p:nvPr>
            <p:ph type="title"/>
          </p:nvPr>
        </p:nvSpPr>
        <p:spPr/>
        <p:txBody>
          <a:bodyPr/>
          <a:lstStyle/>
          <a:p>
            <a:r>
              <a:rPr lang="en-US" dirty="0"/>
              <a:t>Fuel data injected into flight data</a:t>
            </a:r>
          </a:p>
        </p:txBody>
      </p:sp>
      <p:sp>
        <p:nvSpPr>
          <p:cNvPr id="3" name="Content Placeholder 2">
            <a:extLst>
              <a:ext uri="{FF2B5EF4-FFF2-40B4-BE49-F238E27FC236}">
                <a16:creationId xmlns:a16="http://schemas.microsoft.com/office/drawing/2014/main" id="{98D61BC5-C0E7-7B88-7888-A2C9F2655B8E}"/>
              </a:ext>
            </a:extLst>
          </p:cNvPr>
          <p:cNvSpPr>
            <a:spLocks noGrp="1"/>
          </p:cNvSpPr>
          <p:nvPr>
            <p:ph idx="1"/>
          </p:nvPr>
        </p:nvSpPr>
        <p:spPr/>
        <p:txBody>
          <a:bodyPr/>
          <a:lstStyle/>
          <a:p>
            <a:r>
              <a:rPr lang="en-US" dirty="0"/>
              <a:t>In order to prepare for interpolation, fuel start and fuel end of the same </a:t>
            </a:r>
            <a:r>
              <a:rPr lang="en-US" dirty="0" err="1"/>
              <a:t>flight_id</a:t>
            </a:r>
            <a:r>
              <a:rPr lang="en-US" dirty="0"/>
              <a:t> are inserted in the flight data of the same </a:t>
            </a:r>
            <a:r>
              <a:rPr lang="en-US" dirty="0" err="1"/>
              <a:t>flight_id</a:t>
            </a:r>
            <a:endParaRPr lang="en-US" dirty="0"/>
          </a:p>
        </p:txBody>
      </p:sp>
    </p:spTree>
    <p:extLst>
      <p:ext uri="{BB962C8B-B14F-4D97-AF65-F5344CB8AC3E}">
        <p14:creationId xmlns:p14="http://schemas.microsoft.com/office/powerpoint/2010/main" val="3404313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7DA74-B052-EFE4-3EBA-391A18EE9B4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0CBCF33-290C-A94D-C672-E4E80796BA3A}"/>
              </a:ext>
            </a:extLst>
          </p:cNvPr>
          <p:cNvSpPr/>
          <p:nvPr/>
        </p:nvSpPr>
        <p:spPr>
          <a:xfrm>
            <a:off x="3107635" y="2670313"/>
            <a:ext cx="6016487" cy="1569660"/>
          </a:xfrm>
          <a:prstGeom prst="rect">
            <a:avLst/>
          </a:prstGeom>
          <a:noFill/>
        </p:spPr>
        <p:txBody>
          <a:bodyPr wrap="square" lIns="91440" tIns="45720" rIns="91440" bIns="45720">
            <a:spAutoFit/>
          </a:bodyPr>
          <a:lstStyle/>
          <a:p>
            <a:pPr algn="ctr"/>
            <a:r>
              <a:rPr lang="en-GB"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Flights</a:t>
            </a:r>
          </a:p>
        </p:txBody>
      </p:sp>
    </p:spTree>
    <p:extLst>
      <p:ext uri="{BB962C8B-B14F-4D97-AF65-F5344CB8AC3E}">
        <p14:creationId xmlns:p14="http://schemas.microsoft.com/office/powerpoint/2010/main" val="3410928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8A2F1-EC72-CBC8-6FE9-34DC1978DB70}"/>
              </a:ext>
            </a:extLst>
          </p:cNvPr>
          <p:cNvSpPr>
            <a:spLocks noGrp="1"/>
          </p:cNvSpPr>
          <p:nvPr>
            <p:ph type="title"/>
          </p:nvPr>
        </p:nvSpPr>
        <p:spPr/>
        <p:txBody>
          <a:bodyPr>
            <a:normAutofit fontScale="90000"/>
          </a:bodyPr>
          <a:lstStyle/>
          <a:p>
            <a:r>
              <a:rPr lang="en-US" dirty="0"/>
              <a:t>flight data files with holes / missing values in latitude, longitude or altitude</a:t>
            </a:r>
          </a:p>
        </p:txBody>
      </p:sp>
      <p:sp>
        <p:nvSpPr>
          <p:cNvPr id="3" name="Content Placeholder 2">
            <a:extLst>
              <a:ext uri="{FF2B5EF4-FFF2-40B4-BE49-F238E27FC236}">
                <a16:creationId xmlns:a16="http://schemas.microsoft.com/office/drawing/2014/main" id="{60A32766-D088-5C40-066C-6F5F8F6427CA}"/>
              </a:ext>
            </a:extLst>
          </p:cNvPr>
          <p:cNvSpPr txBox="1">
            <a:spLocks/>
          </p:cNvSpPr>
          <p:nvPr/>
        </p:nvSpPr>
        <p:spPr>
          <a:xfrm>
            <a:off x="700635" y="2221992"/>
            <a:ext cx="10691265" cy="373989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There are “hundreds” of Train files with at least one missing value in Latitude, Longitude </a:t>
            </a:r>
            <a:r>
              <a:rPr lang="en-US"/>
              <a:t>or Altitude</a:t>
            </a:r>
            <a:endParaRPr lang="en-US" dirty="0"/>
          </a:p>
        </p:txBody>
      </p:sp>
    </p:spTree>
    <p:extLst>
      <p:ext uri="{BB962C8B-B14F-4D97-AF65-F5344CB8AC3E}">
        <p14:creationId xmlns:p14="http://schemas.microsoft.com/office/powerpoint/2010/main" val="1106261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F1DDC-0CE4-85DA-9430-5C55402C0A22}"/>
              </a:ext>
            </a:extLst>
          </p:cNvPr>
          <p:cNvSpPr>
            <a:spLocks noGrp="1"/>
          </p:cNvSpPr>
          <p:nvPr>
            <p:ph type="title"/>
          </p:nvPr>
        </p:nvSpPr>
        <p:spPr>
          <a:xfrm>
            <a:off x="700635" y="914400"/>
            <a:ext cx="10691265" cy="748748"/>
          </a:xfrm>
        </p:spPr>
        <p:txBody>
          <a:bodyPr/>
          <a:lstStyle/>
          <a:p>
            <a:r>
              <a:rPr lang="en-US" dirty="0"/>
              <a:t>Erroneous &lt;&lt;train&gt;&gt; flight data</a:t>
            </a:r>
          </a:p>
        </p:txBody>
      </p:sp>
      <p:pic>
        <p:nvPicPr>
          <p:cNvPr id="4" name="Picture 3">
            <a:extLst>
              <a:ext uri="{FF2B5EF4-FFF2-40B4-BE49-F238E27FC236}">
                <a16:creationId xmlns:a16="http://schemas.microsoft.com/office/drawing/2014/main" id="{75D44831-D09B-3784-4EA5-DFEBE3646AEE}"/>
              </a:ext>
            </a:extLst>
          </p:cNvPr>
          <p:cNvPicPr>
            <a:picLocks noChangeAspect="1"/>
          </p:cNvPicPr>
          <p:nvPr/>
        </p:nvPicPr>
        <p:blipFill>
          <a:blip r:embed="rId2"/>
          <a:stretch>
            <a:fillRect/>
          </a:stretch>
        </p:blipFill>
        <p:spPr>
          <a:xfrm>
            <a:off x="431633" y="1881266"/>
            <a:ext cx="5470275" cy="3867462"/>
          </a:xfrm>
          <a:prstGeom prst="rect">
            <a:avLst/>
          </a:prstGeom>
        </p:spPr>
      </p:pic>
      <p:pic>
        <p:nvPicPr>
          <p:cNvPr id="6" name="Picture 5">
            <a:extLst>
              <a:ext uri="{FF2B5EF4-FFF2-40B4-BE49-F238E27FC236}">
                <a16:creationId xmlns:a16="http://schemas.microsoft.com/office/drawing/2014/main" id="{FE5C3FAC-4123-5172-C6B3-50A7345995CD}"/>
              </a:ext>
            </a:extLst>
          </p:cNvPr>
          <p:cNvPicPr>
            <a:picLocks noChangeAspect="1"/>
          </p:cNvPicPr>
          <p:nvPr/>
        </p:nvPicPr>
        <p:blipFill>
          <a:blip r:embed="rId3"/>
          <a:stretch>
            <a:fillRect/>
          </a:stretch>
        </p:blipFill>
        <p:spPr>
          <a:xfrm>
            <a:off x="5973580" y="1881266"/>
            <a:ext cx="5546944" cy="3937731"/>
          </a:xfrm>
          <a:prstGeom prst="rect">
            <a:avLst/>
          </a:prstGeom>
        </p:spPr>
      </p:pic>
    </p:spTree>
    <p:extLst>
      <p:ext uri="{BB962C8B-B14F-4D97-AF65-F5344CB8AC3E}">
        <p14:creationId xmlns:p14="http://schemas.microsoft.com/office/powerpoint/2010/main" val="2901627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EC92C-8D76-131C-4B4F-F943999293EE}"/>
              </a:ext>
            </a:extLst>
          </p:cNvPr>
          <p:cNvSpPr>
            <a:spLocks noGrp="1"/>
          </p:cNvSpPr>
          <p:nvPr>
            <p:ph type="title"/>
          </p:nvPr>
        </p:nvSpPr>
        <p:spPr>
          <a:xfrm>
            <a:off x="700635" y="914400"/>
            <a:ext cx="10691265" cy="848139"/>
          </a:xfrm>
        </p:spPr>
        <p:txBody>
          <a:bodyPr/>
          <a:lstStyle/>
          <a:p>
            <a:r>
              <a:rPr lang="en-US" dirty="0"/>
              <a:t>Erroneous &lt;&lt;train&gt;&gt; flight data</a:t>
            </a:r>
          </a:p>
        </p:txBody>
      </p:sp>
      <p:pic>
        <p:nvPicPr>
          <p:cNvPr id="4" name="Picture 3">
            <a:extLst>
              <a:ext uri="{FF2B5EF4-FFF2-40B4-BE49-F238E27FC236}">
                <a16:creationId xmlns:a16="http://schemas.microsoft.com/office/drawing/2014/main" id="{3DB376D3-D98D-B907-1785-38CF11681656}"/>
              </a:ext>
            </a:extLst>
          </p:cNvPr>
          <p:cNvPicPr>
            <a:picLocks noChangeAspect="1"/>
          </p:cNvPicPr>
          <p:nvPr/>
        </p:nvPicPr>
        <p:blipFill>
          <a:blip r:embed="rId2"/>
          <a:stretch>
            <a:fillRect/>
          </a:stretch>
        </p:blipFill>
        <p:spPr>
          <a:xfrm>
            <a:off x="327547" y="1842293"/>
            <a:ext cx="5550551" cy="3937610"/>
          </a:xfrm>
          <a:prstGeom prst="rect">
            <a:avLst/>
          </a:prstGeom>
        </p:spPr>
      </p:pic>
      <p:pic>
        <p:nvPicPr>
          <p:cNvPr id="6" name="Picture 5">
            <a:extLst>
              <a:ext uri="{FF2B5EF4-FFF2-40B4-BE49-F238E27FC236}">
                <a16:creationId xmlns:a16="http://schemas.microsoft.com/office/drawing/2014/main" id="{5DE2B079-4100-CCD8-B752-F2EBAD9314A5}"/>
              </a:ext>
            </a:extLst>
          </p:cNvPr>
          <p:cNvPicPr>
            <a:picLocks noChangeAspect="1"/>
          </p:cNvPicPr>
          <p:nvPr/>
        </p:nvPicPr>
        <p:blipFill>
          <a:blip r:embed="rId3"/>
          <a:stretch>
            <a:fillRect/>
          </a:stretch>
        </p:blipFill>
        <p:spPr>
          <a:xfrm>
            <a:off x="6096000" y="1762539"/>
            <a:ext cx="5531839" cy="3937610"/>
          </a:xfrm>
          <a:prstGeom prst="rect">
            <a:avLst/>
          </a:prstGeom>
        </p:spPr>
      </p:pic>
    </p:spTree>
    <p:extLst>
      <p:ext uri="{BB962C8B-B14F-4D97-AF65-F5344CB8AC3E}">
        <p14:creationId xmlns:p14="http://schemas.microsoft.com/office/powerpoint/2010/main" val="3107091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9D7C-AB1D-ED9B-D61C-41A72EB538B5}"/>
              </a:ext>
            </a:extLst>
          </p:cNvPr>
          <p:cNvSpPr>
            <a:spLocks noGrp="1"/>
          </p:cNvSpPr>
          <p:nvPr>
            <p:ph type="title"/>
          </p:nvPr>
        </p:nvSpPr>
        <p:spPr>
          <a:xfrm>
            <a:off x="700635" y="914400"/>
            <a:ext cx="10691265" cy="775252"/>
          </a:xfrm>
        </p:spPr>
        <p:txBody>
          <a:bodyPr/>
          <a:lstStyle/>
          <a:p>
            <a:r>
              <a:rPr lang="en-US" dirty="0"/>
              <a:t>Erroneous &lt;&lt;train&gt;&gt; flight data</a:t>
            </a:r>
          </a:p>
        </p:txBody>
      </p:sp>
      <p:pic>
        <p:nvPicPr>
          <p:cNvPr id="4" name="Picture 3">
            <a:extLst>
              <a:ext uri="{FF2B5EF4-FFF2-40B4-BE49-F238E27FC236}">
                <a16:creationId xmlns:a16="http://schemas.microsoft.com/office/drawing/2014/main" id="{6CE54914-F77A-A0EE-64C7-CE04D3D38168}"/>
              </a:ext>
            </a:extLst>
          </p:cNvPr>
          <p:cNvPicPr>
            <a:picLocks noChangeAspect="1"/>
          </p:cNvPicPr>
          <p:nvPr/>
        </p:nvPicPr>
        <p:blipFill>
          <a:blip r:embed="rId2"/>
          <a:stretch>
            <a:fillRect/>
          </a:stretch>
        </p:blipFill>
        <p:spPr>
          <a:xfrm>
            <a:off x="768091" y="1760970"/>
            <a:ext cx="5992473" cy="4242591"/>
          </a:xfrm>
          <a:prstGeom prst="rect">
            <a:avLst/>
          </a:prstGeom>
        </p:spPr>
      </p:pic>
    </p:spTree>
    <p:extLst>
      <p:ext uri="{BB962C8B-B14F-4D97-AF65-F5344CB8AC3E}">
        <p14:creationId xmlns:p14="http://schemas.microsoft.com/office/powerpoint/2010/main" val="3621843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33D3-0EB1-ABF7-6550-713ABD2948F4}"/>
              </a:ext>
            </a:extLst>
          </p:cNvPr>
          <p:cNvSpPr>
            <a:spLocks noGrp="1"/>
          </p:cNvSpPr>
          <p:nvPr>
            <p:ph type="title"/>
          </p:nvPr>
        </p:nvSpPr>
        <p:spPr>
          <a:xfrm>
            <a:off x="457201" y="914400"/>
            <a:ext cx="10934700" cy="1019176"/>
          </a:xfrm>
        </p:spPr>
        <p:txBody>
          <a:bodyPr>
            <a:normAutofit/>
          </a:bodyPr>
          <a:lstStyle/>
          <a:p>
            <a:r>
              <a:rPr lang="fr-FR" sz="2800" dirty="0" err="1"/>
              <a:t>Feature</a:t>
            </a:r>
            <a:r>
              <a:rPr lang="fr-FR" sz="2800" dirty="0"/>
              <a:t> engineering </a:t>
            </a:r>
            <a:r>
              <a:rPr lang="fr-FR" sz="2800" dirty="0" err="1"/>
              <a:t>heading</a:t>
            </a:r>
            <a:r>
              <a:rPr lang="fr-FR" sz="2800" dirty="0"/>
              <a:t>-</a:t>
            </a:r>
            <a:r>
              <a:rPr lang="fr-FR" sz="2800" dirty="0" err="1"/>
              <a:t>track</a:t>
            </a:r>
            <a:r>
              <a:rPr lang="fr-FR" sz="2800" dirty="0"/>
              <a:t>-and-radial</a:t>
            </a:r>
            <a:endParaRPr lang="en-GB" sz="2800" dirty="0"/>
          </a:p>
        </p:txBody>
      </p:sp>
      <p:sp>
        <p:nvSpPr>
          <p:cNvPr id="3" name="Content Placeholder 2">
            <a:extLst>
              <a:ext uri="{FF2B5EF4-FFF2-40B4-BE49-F238E27FC236}">
                <a16:creationId xmlns:a16="http://schemas.microsoft.com/office/drawing/2014/main" id="{B936567C-FDAC-3C51-3174-81C3970593A6}"/>
              </a:ext>
            </a:extLst>
          </p:cNvPr>
          <p:cNvSpPr>
            <a:spLocks noGrp="1"/>
          </p:cNvSpPr>
          <p:nvPr>
            <p:ph idx="1"/>
          </p:nvPr>
        </p:nvSpPr>
        <p:spPr>
          <a:xfrm>
            <a:off x="943389" y="2003331"/>
            <a:ext cx="9620250" cy="3739896"/>
          </a:xfrm>
        </p:spPr>
        <p:txBody>
          <a:bodyPr>
            <a:normAutofit fontScale="92500"/>
          </a:bodyPr>
          <a:lstStyle/>
          <a:p>
            <a:r>
              <a:rPr lang="en-GB" b="1" dirty="0"/>
              <a:t>Heading.</a:t>
            </a:r>
            <a:r>
              <a:rPr lang="en-GB" dirty="0"/>
              <a:t> The direction in which the longitudinal axis of an aircraft is pointed, usually expressed in degrees from North (true, magnetic, compass or grid). </a:t>
            </a:r>
            <a:r>
              <a:rPr lang="en-GB" i="1" dirty="0"/>
              <a:t>(Source: ICAO)</a:t>
            </a:r>
          </a:p>
          <a:p>
            <a:r>
              <a:rPr lang="en-GB" b="1" dirty="0"/>
              <a:t>Track.</a:t>
            </a:r>
            <a:r>
              <a:rPr lang="en-GB" dirty="0"/>
              <a:t> The projection on the earth’s surface of the path of an aircraft, the direction of which path at any point is usually expressed in degrees from North (true, magnetic or grid). </a:t>
            </a:r>
            <a:r>
              <a:rPr lang="en-GB" i="1" dirty="0"/>
              <a:t>(Source: ICAO)</a:t>
            </a:r>
          </a:p>
          <a:p>
            <a:pPr fontAlgn="base"/>
            <a:r>
              <a:rPr lang="en-GB" b="1" dirty="0"/>
              <a:t>Radial.</a:t>
            </a:r>
            <a:r>
              <a:rPr lang="en-GB" dirty="0"/>
              <a:t> A magnetic bearing extending from a VOR/VORTAC/TACAN. </a:t>
            </a:r>
            <a:r>
              <a:rPr lang="en-GB" i="1" dirty="0"/>
              <a:t>(Source: UK CAA)</a:t>
            </a:r>
            <a:endParaRPr lang="en-GB" dirty="0"/>
          </a:p>
          <a:p>
            <a:pPr fontAlgn="base"/>
            <a:r>
              <a:rPr lang="en-GB" b="1" dirty="0"/>
              <a:t>Bearing.</a:t>
            </a:r>
            <a:r>
              <a:rPr lang="en-GB" dirty="0"/>
              <a:t> The horizontal direction to or from any point, usually measured clockwise from true north, magnetic north, or some other reference point through 360 degrees. </a:t>
            </a:r>
            <a:r>
              <a:rPr lang="en-GB" i="1" dirty="0"/>
              <a:t>(Source: US FAA)</a:t>
            </a:r>
            <a:endParaRPr lang="en-GB" dirty="0"/>
          </a:p>
          <a:p>
            <a:endParaRPr lang="en-GB" dirty="0"/>
          </a:p>
        </p:txBody>
      </p:sp>
      <p:pic>
        <p:nvPicPr>
          <p:cNvPr id="1026" name="Picture 2">
            <a:extLst>
              <a:ext uri="{FF2B5EF4-FFF2-40B4-BE49-F238E27FC236}">
                <a16:creationId xmlns:a16="http://schemas.microsoft.com/office/drawing/2014/main" id="{17BDA59F-032C-97E2-588F-E5154542C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13" y="-84138"/>
            <a:ext cx="971550" cy="101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107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79F66-FE11-5E05-8B08-632276C84E50}"/>
              </a:ext>
            </a:extLst>
          </p:cNvPr>
          <p:cNvSpPr>
            <a:spLocks noGrp="1"/>
          </p:cNvSpPr>
          <p:nvPr>
            <p:ph type="title"/>
          </p:nvPr>
        </p:nvSpPr>
        <p:spPr>
          <a:xfrm>
            <a:off x="700635" y="914400"/>
            <a:ext cx="10691265" cy="676448"/>
          </a:xfrm>
        </p:spPr>
        <p:txBody>
          <a:bodyPr>
            <a:normAutofit fontScale="90000"/>
          </a:bodyPr>
          <a:lstStyle/>
          <a:p>
            <a:r>
              <a:rPr lang="en-US" dirty="0"/>
              <a:t>Data Model</a:t>
            </a:r>
          </a:p>
        </p:txBody>
      </p:sp>
      <p:sp>
        <p:nvSpPr>
          <p:cNvPr id="3" name="Rectangle : en biseau 2">
            <a:extLst>
              <a:ext uri="{FF2B5EF4-FFF2-40B4-BE49-F238E27FC236}">
                <a16:creationId xmlns:a16="http://schemas.microsoft.com/office/drawing/2014/main" id="{DA6FD135-1B46-AD77-6326-8455539D4A50}"/>
              </a:ext>
            </a:extLst>
          </p:cNvPr>
          <p:cNvSpPr/>
          <p:nvPr/>
        </p:nvSpPr>
        <p:spPr>
          <a:xfrm>
            <a:off x="280384" y="2856149"/>
            <a:ext cx="2505807" cy="102295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Fuel Data</a:t>
            </a:r>
          </a:p>
        </p:txBody>
      </p:sp>
      <p:sp>
        <p:nvSpPr>
          <p:cNvPr id="4" name="Rectangle : en biseau 3">
            <a:extLst>
              <a:ext uri="{FF2B5EF4-FFF2-40B4-BE49-F238E27FC236}">
                <a16:creationId xmlns:a16="http://schemas.microsoft.com/office/drawing/2014/main" id="{FB9085A8-909C-4E54-5FD5-28580234A7FD}"/>
              </a:ext>
            </a:extLst>
          </p:cNvPr>
          <p:cNvSpPr/>
          <p:nvPr/>
        </p:nvSpPr>
        <p:spPr>
          <a:xfrm>
            <a:off x="3950143" y="1117731"/>
            <a:ext cx="2096124" cy="1054291"/>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Data</a:t>
            </a:r>
          </a:p>
        </p:txBody>
      </p:sp>
      <p:cxnSp>
        <p:nvCxnSpPr>
          <p:cNvPr id="5" name="Connecteur : en angle 5">
            <a:extLst>
              <a:ext uri="{FF2B5EF4-FFF2-40B4-BE49-F238E27FC236}">
                <a16:creationId xmlns:a16="http://schemas.microsoft.com/office/drawing/2014/main" id="{2E00C33A-9364-13CB-685B-5C51EFE2FD57}"/>
              </a:ext>
            </a:extLst>
          </p:cNvPr>
          <p:cNvCxnSpPr>
            <a:cxnSpLocks/>
            <a:stCxn id="4" idx="4"/>
            <a:endCxn id="3" idx="0"/>
          </p:cNvCxnSpPr>
          <p:nvPr/>
        </p:nvCxnSpPr>
        <p:spPr>
          <a:xfrm rot="10800000" flipV="1">
            <a:off x="2786191" y="1644876"/>
            <a:ext cx="1163952" cy="1722751"/>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6" name="ZoneTexte 7">
            <a:extLst>
              <a:ext uri="{FF2B5EF4-FFF2-40B4-BE49-F238E27FC236}">
                <a16:creationId xmlns:a16="http://schemas.microsoft.com/office/drawing/2014/main" id="{F91042F0-BB95-56D3-097F-95674789F70A}"/>
              </a:ext>
            </a:extLst>
          </p:cNvPr>
          <p:cNvSpPr txBox="1"/>
          <p:nvPr/>
        </p:nvSpPr>
        <p:spPr>
          <a:xfrm>
            <a:off x="1854019" y="1490987"/>
            <a:ext cx="1209660" cy="307777"/>
          </a:xfrm>
          <a:prstGeom prst="rect">
            <a:avLst/>
          </a:prstGeom>
          <a:noFill/>
        </p:spPr>
        <p:txBody>
          <a:bodyPr wrap="square" rtlCol="0">
            <a:spAutoFit/>
          </a:bodyPr>
          <a:lstStyle>
            <a:defPPr>
              <a:defRPr lang="fr-FR"/>
            </a:defPPr>
            <a:lvl1pPr algn="ctr">
              <a:defRPr sz="1400"/>
            </a:lvl1pPr>
          </a:lstStyle>
          <a:p>
            <a:r>
              <a:rPr lang="fr-FR" dirty="0"/>
              <a:t>Flight id</a:t>
            </a:r>
          </a:p>
        </p:txBody>
      </p:sp>
      <p:sp>
        <p:nvSpPr>
          <p:cNvPr id="7" name="Rectangle : en biseau 8">
            <a:extLst>
              <a:ext uri="{FF2B5EF4-FFF2-40B4-BE49-F238E27FC236}">
                <a16:creationId xmlns:a16="http://schemas.microsoft.com/office/drawing/2014/main" id="{458E003E-1FFE-A868-3215-B0F59F3DCEA7}"/>
              </a:ext>
            </a:extLst>
          </p:cNvPr>
          <p:cNvSpPr/>
          <p:nvPr/>
        </p:nvSpPr>
        <p:spPr>
          <a:xfrm>
            <a:off x="3793487" y="4678764"/>
            <a:ext cx="2302513" cy="99834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Flight List Data</a:t>
            </a:r>
          </a:p>
        </p:txBody>
      </p:sp>
      <p:cxnSp>
        <p:nvCxnSpPr>
          <p:cNvPr id="8" name="Connecteur : en angle 11">
            <a:extLst>
              <a:ext uri="{FF2B5EF4-FFF2-40B4-BE49-F238E27FC236}">
                <a16:creationId xmlns:a16="http://schemas.microsoft.com/office/drawing/2014/main" id="{F4E4D2E7-AC43-F8E6-5552-0831651F8B8C}"/>
              </a:ext>
            </a:extLst>
          </p:cNvPr>
          <p:cNvCxnSpPr>
            <a:cxnSpLocks/>
            <a:stCxn id="7" idx="5"/>
            <a:endCxn id="3" idx="0"/>
          </p:cNvCxnSpPr>
          <p:nvPr/>
        </p:nvCxnSpPr>
        <p:spPr>
          <a:xfrm rot="10800000">
            <a:off x="2786192" y="3367628"/>
            <a:ext cx="1132089" cy="1810306"/>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 name="Rectangle : en biseau 18">
            <a:extLst>
              <a:ext uri="{FF2B5EF4-FFF2-40B4-BE49-F238E27FC236}">
                <a16:creationId xmlns:a16="http://schemas.microsoft.com/office/drawing/2014/main" id="{1CBA7E97-1B58-416A-A667-7DE925C21286}"/>
              </a:ext>
            </a:extLst>
          </p:cNvPr>
          <p:cNvSpPr/>
          <p:nvPr/>
        </p:nvSpPr>
        <p:spPr>
          <a:xfrm>
            <a:off x="8766284" y="3703166"/>
            <a:ext cx="2505807" cy="84843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Airport Data</a:t>
            </a:r>
          </a:p>
        </p:txBody>
      </p:sp>
      <p:cxnSp>
        <p:nvCxnSpPr>
          <p:cNvPr id="10" name="Connecteur : en angle 19">
            <a:extLst>
              <a:ext uri="{FF2B5EF4-FFF2-40B4-BE49-F238E27FC236}">
                <a16:creationId xmlns:a16="http://schemas.microsoft.com/office/drawing/2014/main" id="{C4B767A9-25D9-5C7F-64EC-C1109EE5B82D}"/>
              </a:ext>
            </a:extLst>
          </p:cNvPr>
          <p:cNvCxnSpPr>
            <a:cxnSpLocks/>
            <a:stCxn id="9" idx="4"/>
            <a:endCxn id="7" idx="1"/>
          </p:cNvCxnSpPr>
          <p:nvPr/>
        </p:nvCxnSpPr>
        <p:spPr>
          <a:xfrm rot="10800000" flipV="1">
            <a:off x="5971208" y="4127384"/>
            <a:ext cx="2795076" cy="1050549"/>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1" name="Rectangle : en biseau 24">
            <a:extLst>
              <a:ext uri="{FF2B5EF4-FFF2-40B4-BE49-F238E27FC236}">
                <a16:creationId xmlns:a16="http://schemas.microsoft.com/office/drawing/2014/main" id="{62BDA395-63BA-68BE-C969-0767A0D6F6FD}"/>
              </a:ext>
            </a:extLst>
          </p:cNvPr>
          <p:cNvSpPr/>
          <p:nvPr/>
        </p:nvSpPr>
        <p:spPr>
          <a:xfrm>
            <a:off x="8638465" y="5177934"/>
            <a:ext cx="2505807" cy="871681"/>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Aircraft Data</a:t>
            </a:r>
          </a:p>
        </p:txBody>
      </p:sp>
      <p:cxnSp>
        <p:nvCxnSpPr>
          <p:cNvPr id="12" name="Connecteur : en angle 30">
            <a:extLst>
              <a:ext uri="{FF2B5EF4-FFF2-40B4-BE49-F238E27FC236}">
                <a16:creationId xmlns:a16="http://schemas.microsoft.com/office/drawing/2014/main" id="{5B138680-13C9-2493-396D-09923845637E}"/>
              </a:ext>
            </a:extLst>
          </p:cNvPr>
          <p:cNvCxnSpPr>
            <a:cxnSpLocks/>
            <a:stCxn id="11" idx="4"/>
            <a:endCxn id="7" idx="0"/>
          </p:cNvCxnSpPr>
          <p:nvPr/>
        </p:nvCxnSpPr>
        <p:spPr>
          <a:xfrm rot="10800000">
            <a:off x="6096001" y="5177935"/>
            <a:ext cx="2542465" cy="435841"/>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3" name="ZoneTexte 36">
            <a:extLst>
              <a:ext uri="{FF2B5EF4-FFF2-40B4-BE49-F238E27FC236}">
                <a16:creationId xmlns:a16="http://schemas.microsoft.com/office/drawing/2014/main" id="{FA497367-BE1D-D426-07CD-DA973D20F79C}"/>
              </a:ext>
            </a:extLst>
          </p:cNvPr>
          <p:cNvSpPr txBox="1"/>
          <p:nvPr/>
        </p:nvSpPr>
        <p:spPr>
          <a:xfrm>
            <a:off x="2173076" y="4346118"/>
            <a:ext cx="1226230" cy="307777"/>
          </a:xfrm>
          <a:prstGeom prst="rect">
            <a:avLst/>
          </a:prstGeom>
          <a:noFill/>
        </p:spPr>
        <p:txBody>
          <a:bodyPr wrap="square" rtlCol="0">
            <a:spAutoFit/>
          </a:bodyPr>
          <a:lstStyle>
            <a:defPPr>
              <a:defRPr lang="fr-FR"/>
            </a:defPPr>
            <a:lvl1pPr algn="ctr">
              <a:defRPr sz="1400"/>
            </a:lvl1pPr>
          </a:lstStyle>
          <a:p>
            <a:r>
              <a:rPr lang="fr-FR" dirty="0"/>
              <a:t>Flight id</a:t>
            </a:r>
          </a:p>
        </p:txBody>
      </p:sp>
      <p:sp>
        <p:nvSpPr>
          <p:cNvPr id="14" name="ZoneTexte 37">
            <a:extLst>
              <a:ext uri="{FF2B5EF4-FFF2-40B4-BE49-F238E27FC236}">
                <a16:creationId xmlns:a16="http://schemas.microsoft.com/office/drawing/2014/main" id="{53F48F6D-CCC5-FEE8-5A6F-4C5C3E4D7CA2}"/>
              </a:ext>
            </a:extLst>
          </p:cNvPr>
          <p:cNvSpPr txBox="1"/>
          <p:nvPr/>
        </p:nvSpPr>
        <p:spPr>
          <a:xfrm>
            <a:off x="4645124" y="3367628"/>
            <a:ext cx="3140129" cy="523220"/>
          </a:xfrm>
          <a:prstGeom prst="rect">
            <a:avLst/>
          </a:prstGeom>
          <a:noFill/>
        </p:spPr>
        <p:txBody>
          <a:bodyPr wrap="square" rtlCol="0">
            <a:spAutoFit/>
          </a:bodyPr>
          <a:lstStyle/>
          <a:p>
            <a:pPr algn="ctr"/>
            <a:r>
              <a:rPr lang="fr-FR" sz="1400" dirty="0" err="1"/>
              <a:t>origin</a:t>
            </a:r>
            <a:r>
              <a:rPr lang="fr-FR" sz="1400" dirty="0"/>
              <a:t> </a:t>
            </a:r>
            <a:r>
              <a:rPr lang="fr-FR" sz="1400" dirty="0" err="1"/>
              <a:t>airport</a:t>
            </a:r>
            <a:r>
              <a:rPr lang="fr-FR" sz="1400" dirty="0"/>
              <a:t> ICAO code</a:t>
            </a:r>
          </a:p>
          <a:p>
            <a:pPr algn="ctr"/>
            <a:r>
              <a:rPr lang="fr-FR" sz="1400" dirty="0"/>
              <a:t>destination </a:t>
            </a:r>
            <a:r>
              <a:rPr lang="fr-FR" sz="1400" dirty="0" err="1"/>
              <a:t>airport</a:t>
            </a:r>
            <a:r>
              <a:rPr lang="fr-FR" sz="1400" dirty="0"/>
              <a:t> ICAO code</a:t>
            </a:r>
          </a:p>
        </p:txBody>
      </p:sp>
      <p:sp>
        <p:nvSpPr>
          <p:cNvPr id="15" name="ZoneTexte 43">
            <a:extLst>
              <a:ext uri="{FF2B5EF4-FFF2-40B4-BE49-F238E27FC236}">
                <a16:creationId xmlns:a16="http://schemas.microsoft.com/office/drawing/2014/main" id="{A9AEE91C-DE16-14B0-95FE-0FD93E8E0170}"/>
              </a:ext>
            </a:extLst>
          </p:cNvPr>
          <p:cNvSpPr txBox="1"/>
          <p:nvPr/>
        </p:nvSpPr>
        <p:spPr>
          <a:xfrm>
            <a:off x="5880573" y="5836027"/>
            <a:ext cx="1759383" cy="307777"/>
          </a:xfrm>
          <a:prstGeom prst="rect">
            <a:avLst/>
          </a:prstGeom>
          <a:noFill/>
        </p:spPr>
        <p:txBody>
          <a:bodyPr wrap="square" rtlCol="0">
            <a:spAutoFit/>
          </a:bodyPr>
          <a:lstStyle>
            <a:defPPr>
              <a:defRPr lang="fr-FR"/>
            </a:defPPr>
            <a:lvl1pPr algn="ctr">
              <a:defRPr sz="1400"/>
            </a:lvl1pPr>
          </a:lstStyle>
          <a:p>
            <a:r>
              <a:rPr lang="fr-FR" dirty="0"/>
              <a:t>Aircraft ICAO code</a:t>
            </a:r>
          </a:p>
        </p:txBody>
      </p:sp>
      <p:sp>
        <p:nvSpPr>
          <p:cNvPr id="16" name="ZoneTexte 7">
            <a:extLst>
              <a:ext uri="{FF2B5EF4-FFF2-40B4-BE49-F238E27FC236}">
                <a16:creationId xmlns:a16="http://schemas.microsoft.com/office/drawing/2014/main" id="{A5CBD81B-EC13-575B-87AE-09CA1CAC5B5B}"/>
              </a:ext>
            </a:extLst>
          </p:cNvPr>
          <p:cNvSpPr txBox="1"/>
          <p:nvPr/>
        </p:nvSpPr>
        <p:spPr>
          <a:xfrm>
            <a:off x="611349" y="2167435"/>
            <a:ext cx="2787957" cy="307777"/>
          </a:xfrm>
          <a:prstGeom prst="rect">
            <a:avLst/>
          </a:prstGeom>
          <a:noFill/>
        </p:spPr>
        <p:txBody>
          <a:bodyPr wrap="square" rtlCol="0">
            <a:spAutoFit/>
          </a:bodyPr>
          <a:lstStyle>
            <a:defPPr>
              <a:defRPr lang="fr-FR"/>
            </a:defPPr>
            <a:lvl1pPr algn="ctr">
              <a:defRPr sz="1400"/>
            </a:lvl1pPr>
          </a:lstStyle>
          <a:p>
            <a:r>
              <a:rPr lang="fr-FR" dirty="0"/>
              <a:t>Fuel End vs Flight Timestamp</a:t>
            </a:r>
          </a:p>
        </p:txBody>
      </p:sp>
      <p:sp>
        <p:nvSpPr>
          <p:cNvPr id="17" name="ZoneTexte 7">
            <a:extLst>
              <a:ext uri="{FF2B5EF4-FFF2-40B4-BE49-F238E27FC236}">
                <a16:creationId xmlns:a16="http://schemas.microsoft.com/office/drawing/2014/main" id="{2CF7F7F0-192A-7B03-6DB0-3E50F104A644}"/>
              </a:ext>
            </a:extLst>
          </p:cNvPr>
          <p:cNvSpPr txBox="1"/>
          <p:nvPr/>
        </p:nvSpPr>
        <p:spPr>
          <a:xfrm>
            <a:off x="706257" y="1859658"/>
            <a:ext cx="2661909" cy="307777"/>
          </a:xfrm>
          <a:prstGeom prst="rect">
            <a:avLst/>
          </a:prstGeom>
          <a:noFill/>
        </p:spPr>
        <p:txBody>
          <a:bodyPr wrap="square" rtlCol="0">
            <a:spAutoFit/>
          </a:bodyPr>
          <a:lstStyle>
            <a:defPPr>
              <a:defRPr lang="fr-FR"/>
            </a:defPPr>
            <a:lvl1pPr algn="ctr">
              <a:defRPr sz="1400"/>
            </a:lvl1pPr>
          </a:lstStyle>
          <a:p>
            <a:r>
              <a:rPr lang="fr-FR" dirty="0"/>
              <a:t>Fuel Start vs Flight Timestamp</a:t>
            </a:r>
          </a:p>
        </p:txBody>
      </p:sp>
      <p:sp>
        <p:nvSpPr>
          <p:cNvPr id="21" name="Rectangle : en biseau 3">
            <a:extLst>
              <a:ext uri="{FF2B5EF4-FFF2-40B4-BE49-F238E27FC236}">
                <a16:creationId xmlns:a16="http://schemas.microsoft.com/office/drawing/2014/main" id="{AB5AFC5C-CB58-9873-675B-5445B5122AD1}"/>
              </a:ext>
            </a:extLst>
          </p:cNvPr>
          <p:cNvSpPr/>
          <p:nvPr/>
        </p:nvSpPr>
        <p:spPr>
          <a:xfrm>
            <a:off x="8766285" y="773195"/>
            <a:ext cx="2505807" cy="871682"/>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Wind Data</a:t>
            </a:r>
          </a:p>
        </p:txBody>
      </p:sp>
      <p:cxnSp>
        <p:nvCxnSpPr>
          <p:cNvPr id="27" name="Connecteur : en angle 5">
            <a:extLst>
              <a:ext uri="{FF2B5EF4-FFF2-40B4-BE49-F238E27FC236}">
                <a16:creationId xmlns:a16="http://schemas.microsoft.com/office/drawing/2014/main" id="{8075914D-6A6C-FEE2-CF42-56B4A26C0EF4}"/>
              </a:ext>
            </a:extLst>
          </p:cNvPr>
          <p:cNvCxnSpPr>
            <a:cxnSpLocks/>
            <a:stCxn id="21" idx="4"/>
            <a:endCxn id="4" idx="0"/>
          </p:cNvCxnSpPr>
          <p:nvPr/>
        </p:nvCxnSpPr>
        <p:spPr>
          <a:xfrm rot="10800000" flipV="1">
            <a:off x="6046267" y="1209035"/>
            <a:ext cx="2720018" cy="435841"/>
          </a:xfrm>
          <a:prstGeom prst="bentConnector3">
            <a:avLst/>
          </a:prstGeom>
          <a:ln w="25400">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32" name="ZoneTexte 7">
            <a:extLst>
              <a:ext uri="{FF2B5EF4-FFF2-40B4-BE49-F238E27FC236}">
                <a16:creationId xmlns:a16="http://schemas.microsoft.com/office/drawing/2014/main" id="{3E3AA9D8-A373-72D3-5048-E2298ED217ED}"/>
              </a:ext>
            </a:extLst>
          </p:cNvPr>
          <p:cNvSpPr txBox="1"/>
          <p:nvPr/>
        </p:nvSpPr>
        <p:spPr>
          <a:xfrm>
            <a:off x="6448548" y="1759247"/>
            <a:ext cx="2505807" cy="523220"/>
          </a:xfrm>
          <a:prstGeom prst="rect">
            <a:avLst/>
          </a:prstGeom>
          <a:noFill/>
        </p:spPr>
        <p:txBody>
          <a:bodyPr wrap="square" rtlCol="0">
            <a:spAutoFit/>
          </a:bodyPr>
          <a:lstStyle>
            <a:defPPr>
              <a:defRPr lang="fr-FR"/>
            </a:defPPr>
            <a:lvl1pPr algn="ctr">
              <a:defRPr sz="1400"/>
            </a:lvl1pPr>
          </a:lstStyle>
          <a:p>
            <a:r>
              <a:rPr lang="fr-FR" dirty="0"/>
              <a:t>Latitude longitude altitude</a:t>
            </a:r>
          </a:p>
          <a:p>
            <a:r>
              <a:rPr lang="fr-FR" dirty="0"/>
              <a:t>timestamp</a:t>
            </a:r>
          </a:p>
        </p:txBody>
      </p:sp>
    </p:spTree>
    <p:extLst>
      <p:ext uri="{BB962C8B-B14F-4D97-AF65-F5344CB8AC3E}">
        <p14:creationId xmlns:p14="http://schemas.microsoft.com/office/powerpoint/2010/main" val="3242840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E152-7776-9735-D007-0C6F23BB71D0}"/>
              </a:ext>
            </a:extLst>
          </p:cNvPr>
          <p:cNvSpPr>
            <a:spLocks noGrp="1"/>
          </p:cNvSpPr>
          <p:nvPr>
            <p:ph type="title"/>
          </p:nvPr>
        </p:nvSpPr>
        <p:spPr/>
        <p:txBody>
          <a:bodyPr/>
          <a:lstStyle/>
          <a:p>
            <a:r>
              <a:rPr lang="en-US" dirty="0"/>
              <a:t>Feature engineering of track angles</a:t>
            </a:r>
          </a:p>
        </p:txBody>
      </p:sp>
      <p:sp>
        <p:nvSpPr>
          <p:cNvPr id="3" name="Content Placeholder 2">
            <a:extLst>
              <a:ext uri="{FF2B5EF4-FFF2-40B4-BE49-F238E27FC236}">
                <a16:creationId xmlns:a16="http://schemas.microsoft.com/office/drawing/2014/main" id="{C89DB955-9A76-CDC4-AABE-84D6FA4247E5}"/>
              </a:ext>
            </a:extLst>
          </p:cNvPr>
          <p:cNvSpPr>
            <a:spLocks noGrp="1"/>
          </p:cNvSpPr>
          <p:nvPr>
            <p:ph idx="1"/>
          </p:nvPr>
        </p:nvSpPr>
        <p:spPr>
          <a:xfrm>
            <a:off x="543320" y="1720547"/>
            <a:ext cx="4558768" cy="2546653"/>
          </a:xfrm>
        </p:spPr>
        <p:txBody>
          <a:bodyPr>
            <a:normAutofit fontScale="92500" lnSpcReduction="20000"/>
          </a:bodyPr>
          <a:lstStyle/>
          <a:p>
            <a:r>
              <a:rPr lang="en-US" dirty="0"/>
              <a:t>The track angle is given in </a:t>
            </a:r>
            <a:r>
              <a:rPr lang="en-GB" dirty="0"/>
              <a:t>Decimal degrees</a:t>
            </a:r>
          </a:p>
          <a:p>
            <a:r>
              <a:rPr lang="fr-FR" dirty="0"/>
              <a:t>Angles in the range 0 </a:t>
            </a:r>
            <a:r>
              <a:rPr lang="fr-FR" dirty="0" err="1"/>
              <a:t>degrees</a:t>
            </a:r>
            <a:r>
              <a:rPr lang="fr-FR" dirty="0"/>
              <a:t> to 360 </a:t>
            </a:r>
            <a:r>
              <a:rPr lang="fr-FR" dirty="0" err="1"/>
              <a:t>degrees</a:t>
            </a:r>
            <a:r>
              <a:rPr lang="fr-FR" dirty="0"/>
              <a:t> are not good inputs to the </a:t>
            </a:r>
            <a:r>
              <a:rPr lang="fr-FR" dirty="0" err="1"/>
              <a:t>models</a:t>
            </a:r>
            <a:endParaRPr lang="fr-FR" dirty="0"/>
          </a:p>
          <a:p>
            <a:r>
              <a:rPr lang="fr-FR" dirty="0" err="1"/>
              <a:t>Because</a:t>
            </a:r>
            <a:r>
              <a:rPr lang="fr-FR" dirty="0"/>
              <a:t> 360° et 0° must </a:t>
            </a:r>
            <a:r>
              <a:rPr lang="fr-FR" dirty="0" err="1"/>
              <a:t>be</a:t>
            </a:r>
            <a:r>
              <a:rPr lang="fr-FR" dirty="0"/>
              <a:t> </a:t>
            </a:r>
            <a:r>
              <a:rPr lang="fr-FR" dirty="0" err="1"/>
              <a:t>near</a:t>
            </a:r>
            <a:r>
              <a:rPr lang="fr-FR" dirty="0"/>
              <a:t> and </a:t>
            </a:r>
            <a:r>
              <a:rPr lang="fr-FR" dirty="0" err="1"/>
              <a:t>avoid</a:t>
            </a:r>
            <a:r>
              <a:rPr lang="fr-FR" dirty="0"/>
              <a:t> </a:t>
            </a:r>
            <a:r>
              <a:rPr lang="fr-FR" dirty="0" err="1"/>
              <a:t>discontinuity</a:t>
            </a:r>
            <a:r>
              <a:rPr lang="fr-FR" dirty="0"/>
              <a:t> </a:t>
            </a:r>
            <a:r>
              <a:rPr lang="fr-FR" dirty="0" err="1"/>
              <a:t>when</a:t>
            </a:r>
            <a:r>
              <a:rPr lang="fr-FR" dirty="0"/>
              <a:t> </a:t>
            </a:r>
            <a:r>
              <a:rPr lang="fr-FR" dirty="0" err="1"/>
              <a:t>moving</a:t>
            </a:r>
            <a:r>
              <a:rPr lang="fr-FR" dirty="0"/>
              <a:t> </a:t>
            </a:r>
            <a:r>
              <a:rPr lang="fr-FR" dirty="0" err="1"/>
              <a:t>from</a:t>
            </a:r>
            <a:r>
              <a:rPr lang="fr-FR" dirty="0"/>
              <a:t> 360 </a:t>
            </a:r>
            <a:r>
              <a:rPr lang="fr-FR" dirty="0" err="1"/>
              <a:t>degrees</a:t>
            </a:r>
            <a:r>
              <a:rPr lang="fr-FR" dirty="0"/>
              <a:t> to 0 </a:t>
            </a:r>
            <a:r>
              <a:rPr lang="fr-FR" dirty="0" err="1"/>
              <a:t>degrees</a:t>
            </a:r>
            <a:r>
              <a:rPr lang="fr-FR" dirty="0"/>
              <a:t>.</a:t>
            </a:r>
          </a:p>
        </p:txBody>
      </p:sp>
      <p:pic>
        <p:nvPicPr>
          <p:cNvPr id="5" name="Picture 4">
            <a:extLst>
              <a:ext uri="{FF2B5EF4-FFF2-40B4-BE49-F238E27FC236}">
                <a16:creationId xmlns:a16="http://schemas.microsoft.com/office/drawing/2014/main" id="{DBF8192E-312B-1EB0-5A89-7BDD4A79D4EE}"/>
              </a:ext>
            </a:extLst>
          </p:cNvPr>
          <p:cNvPicPr>
            <a:picLocks noChangeAspect="1"/>
          </p:cNvPicPr>
          <p:nvPr/>
        </p:nvPicPr>
        <p:blipFill>
          <a:blip r:embed="rId2"/>
          <a:stretch>
            <a:fillRect/>
          </a:stretch>
        </p:blipFill>
        <p:spPr>
          <a:xfrm>
            <a:off x="4932472" y="1611686"/>
            <a:ext cx="6631810" cy="4264597"/>
          </a:xfrm>
          <a:prstGeom prst="rect">
            <a:avLst/>
          </a:prstGeom>
        </p:spPr>
      </p:pic>
      <p:sp>
        <p:nvSpPr>
          <p:cNvPr id="4" name="TextBox 3">
            <a:extLst>
              <a:ext uri="{FF2B5EF4-FFF2-40B4-BE49-F238E27FC236}">
                <a16:creationId xmlns:a16="http://schemas.microsoft.com/office/drawing/2014/main" id="{6ED765E3-48A9-CB6D-9958-F7DCA875F357}"/>
              </a:ext>
            </a:extLst>
          </p:cNvPr>
          <p:cNvSpPr txBox="1"/>
          <p:nvPr/>
        </p:nvSpPr>
        <p:spPr>
          <a:xfrm>
            <a:off x="627718" y="4376061"/>
            <a:ext cx="6206251" cy="1631216"/>
          </a:xfrm>
          <a:prstGeom prst="rect">
            <a:avLst/>
          </a:prstGeom>
          <a:noFill/>
        </p:spPr>
        <p:txBody>
          <a:bodyPr wrap="none" rtlCol="0">
            <a:spAutoFit/>
          </a:bodyPr>
          <a:lstStyle/>
          <a:p>
            <a:r>
              <a:rPr lang="en-US" dirty="0"/>
              <a:t>To avoid discontinuity</a:t>
            </a:r>
          </a:p>
          <a:p>
            <a:r>
              <a:rPr lang="en-US" dirty="0"/>
              <a:t>Compute sinus and </a:t>
            </a:r>
            <a:r>
              <a:rPr lang="en-US" dirty="0" err="1"/>
              <a:t>cosinus</a:t>
            </a:r>
            <a:r>
              <a:rPr lang="en-US" dirty="0"/>
              <a:t> of each angles </a:t>
            </a:r>
          </a:p>
          <a:p>
            <a:r>
              <a:rPr lang="en-US" dirty="0"/>
              <a:t>In radians before feeding the model</a:t>
            </a:r>
          </a:p>
          <a:p>
            <a:r>
              <a:rPr lang="en-US" sz="2800" dirty="0"/>
              <a:t>During interpolation use modulo 360…</a:t>
            </a:r>
          </a:p>
          <a:p>
            <a:endParaRPr lang="en-US" dirty="0"/>
          </a:p>
        </p:txBody>
      </p:sp>
      <p:sp>
        <p:nvSpPr>
          <p:cNvPr id="6" name="TextBox 5">
            <a:extLst>
              <a:ext uri="{FF2B5EF4-FFF2-40B4-BE49-F238E27FC236}">
                <a16:creationId xmlns:a16="http://schemas.microsoft.com/office/drawing/2014/main" id="{202DC0B5-47D2-7D00-CD1C-18DFF0969B53}"/>
              </a:ext>
            </a:extLst>
          </p:cNvPr>
          <p:cNvSpPr txBox="1"/>
          <p:nvPr/>
        </p:nvSpPr>
        <p:spPr>
          <a:xfrm>
            <a:off x="7020302" y="5562493"/>
            <a:ext cx="3806876" cy="646331"/>
          </a:xfrm>
          <a:prstGeom prst="rect">
            <a:avLst/>
          </a:prstGeom>
          <a:noFill/>
        </p:spPr>
        <p:txBody>
          <a:bodyPr wrap="none" rtlCol="0">
            <a:spAutoFit/>
          </a:bodyPr>
          <a:lstStyle/>
          <a:p>
            <a:r>
              <a:rPr lang="en-US" dirty="0"/>
              <a:t>For the track angle compute a vector </a:t>
            </a:r>
          </a:p>
          <a:p>
            <a:r>
              <a:rPr lang="en-US" dirty="0"/>
              <a:t>from the ground speed </a:t>
            </a:r>
          </a:p>
        </p:txBody>
      </p:sp>
    </p:spTree>
    <p:extLst>
      <p:ext uri="{BB962C8B-B14F-4D97-AF65-F5344CB8AC3E}">
        <p14:creationId xmlns:p14="http://schemas.microsoft.com/office/powerpoint/2010/main" val="3702338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FA15A-6650-F7D2-1BE7-F08D367E29D8}"/>
              </a:ext>
            </a:extLst>
          </p:cNvPr>
          <p:cNvSpPr>
            <a:spLocks noGrp="1"/>
          </p:cNvSpPr>
          <p:nvPr>
            <p:ph type="title"/>
          </p:nvPr>
        </p:nvSpPr>
        <p:spPr>
          <a:xfrm>
            <a:off x="700635" y="914400"/>
            <a:ext cx="10691265" cy="868017"/>
          </a:xfrm>
        </p:spPr>
        <p:txBody>
          <a:bodyPr>
            <a:normAutofit/>
          </a:bodyPr>
          <a:lstStyle/>
          <a:p>
            <a:r>
              <a:rPr lang="en-US" dirty="0"/>
              <a:t>Combine ground speed and track angle</a:t>
            </a:r>
          </a:p>
        </p:txBody>
      </p:sp>
      <p:sp>
        <p:nvSpPr>
          <p:cNvPr id="3" name="Content Placeholder 2">
            <a:extLst>
              <a:ext uri="{FF2B5EF4-FFF2-40B4-BE49-F238E27FC236}">
                <a16:creationId xmlns:a16="http://schemas.microsoft.com/office/drawing/2014/main" id="{24C6F55B-6D0F-4FCF-0519-42262E1553C0}"/>
              </a:ext>
            </a:extLst>
          </p:cNvPr>
          <p:cNvSpPr>
            <a:spLocks noGrp="1"/>
          </p:cNvSpPr>
          <p:nvPr>
            <p:ph idx="1"/>
          </p:nvPr>
        </p:nvSpPr>
        <p:spPr/>
        <p:txBody>
          <a:bodyPr/>
          <a:lstStyle/>
          <a:p>
            <a:r>
              <a:rPr lang="fr-FR" dirty="0"/>
              <a:t>Mais la donnée « </a:t>
            </a:r>
            <a:r>
              <a:rPr lang="fr-FR" dirty="0" err="1"/>
              <a:t>aircraft</a:t>
            </a:r>
            <a:r>
              <a:rPr lang="fr-FR" dirty="0"/>
              <a:t> </a:t>
            </a:r>
            <a:r>
              <a:rPr lang="fr-FR" dirty="0" err="1"/>
              <a:t>track</a:t>
            </a:r>
            <a:r>
              <a:rPr lang="fr-FR" dirty="0"/>
              <a:t> angle » sera plus facile à interpréter pour le modèle si vous convertissez les colonnes de direction et de vitesse de l’avion en un </a:t>
            </a:r>
            <a:r>
              <a:rPr lang="fr-FR" b="1" dirty="0"/>
              <a:t>vecteur</a:t>
            </a:r>
            <a:r>
              <a:rPr lang="fr-FR" dirty="0"/>
              <a:t> vitesse </a:t>
            </a:r>
            <a:endParaRPr lang="en-US" dirty="0"/>
          </a:p>
          <a:p>
            <a:endParaRPr lang="en-US" dirty="0"/>
          </a:p>
        </p:txBody>
      </p:sp>
      <p:sp>
        <p:nvSpPr>
          <p:cNvPr id="4" name="TextBox 3">
            <a:extLst>
              <a:ext uri="{FF2B5EF4-FFF2-40B4-BE49-F238E27FC236}">
                <a16:creationId xmlns:a16="http://schemas.microsoft.com/office/drawing/2014/main" id="{4B71E642-F6B4-DFCF-3520-5F95E4C18C92}"/>
              </a:ext>
            </a:extLst>
          </p:cNvPr>
          <p:cNvSpPr txBox="1"/>
          <p:nvPr/>
        </p:nvSpPr>
        <p:spPr>
          <a:xfrm>
            <a:off x="1457739" y="3254477"/>
            <a:ext cx="8097077" cy="2585323"/>
          </a:xfrm>
          <a:prstGeom prst="rect">
            <a:avLst/>
          </a:prstGeom>
          <a:noFill/>
        </p:spPr>
        <p:txBody>
          <a:bodyPr wrap="square" rtlCol="0">
            <a:spAutoFit/>
          </a:bodyPr>
          <a:lstStyle/>
          <a:p>
            <a:r>
              <a:rPr lang="en-GB" i="1" dirty="0"/>
              <a:t> import </a:t>
            </a:r>
            <a:r>
              <a:rPr lang="en-GB" i="1" dirty="0" err="1"/>
              <a:t>numpy</a:t>
            </a:r>
            <a:r>
              <a:rPr lang="en-GB" i="1" dirty="0"/>
              <a:t> as np</a:t>
            </a:r>
          </a:p>
          <a:p>
            <a:r>
              <a:rPr lang="en-GB" i="1" dirty="0"/>
              <a:t>''' convert track angles from degrees to </a:t>
            </a:r>
            <a:r>
              <a:rPr lang="en-GB" i="1" u="sng" dirty="0"/>
              <a:t>radians</a:t>
            </a:r>
            <a:r>
              <a:rPr lang="en-GB" i="1" dirty="0"/>
              <a:t> '''</a:t>
            </a:r>
            <a:endParaRPr lang="en-GB" dirty="0"/>
          </a:p>
          <a:p>
            <a:r>
              <a:rPr lang="en-GB" dirty="0" err="1"/>
              <a:t>track_radians</a:t>
            </a:r>
            <a:r>
              <a:rPr lang="en-GB" dirty="0"/>
              <a:t> = </a:t>
            </a:r>
            <a:r>
              <a:rPr lang="en-GB" dirty="0" err="1"/>
              <a:t>df.pop</a:t>
            </a:r>
            <a:r>
              <a:rPr lang="en-GB" dirty="0"/>
              <a:t>(</a:t>
            </a:r>
            <a:r>
              <a:rPr lang="en-GB" i="1" dirty="0"/>
              <a:t>'track'</a:t>
            </a:r>
            <a:r>
              <a:rPr lang="en-GB" dirty="0"/>
              <a:t>)* </a:t>
            </a:r>
            <a:r>
              <a:rPr lang="en-GB" dirty="0" err="1"/>
              <a:t>np.pi</a:t>
            </a:r>
            <a:r>
              <a:rPr lang="en-GB" dirty="0"/>
              <a:t> / 180</a:t>
            </a:r>
          </a:p>
          <a:p>
            <a:r>
              <a:rPr lang="en-GB" dirty="0" err="1"/>
              <a:t>groundSpeedMax</a:t>
            </a:r>
            <a:r>
              <a:rPr lang="en-GB" dirty="0"/>
              <a:t> = </a:t>
            </a:r>
            <a:r>
              <a:rPr lang="en-GB" dirty="0" err="1"/>
              <a:t>df</a:t>
            </a:r>
            <a:r>
              <a:rPr lang="en-GB" dirty="0"/>
              <a:t>[</a:t>
            </a:r>
            <a:r>
              <a:rPr lang="en-GB" i="1" dirty="0"/>
              <a:t>'</a:t>
            </a:r>
            <a:r>
              <a:rPr lang="en-GB" i="1" u="sng" dirty="0"/>
              <a:t>groundspeed</a:t>
            </a:r>
            <a:r>
              <a:rPr lang="en-GB" i="1" dirty="0"/>
              <a:t>'</a:t>
            </a:r>
            <a:r>
              <a:rPr lang="en-GB" dirty="0"/>
              <a:t>].max()</a:t>
            </a:r>
          </a:p>
          <a:p>
            <a:r>
              <a:rPr lang="en-GB" dirty="0" err="1"/>
              <a:t>groundSpeed</a:t>
            </a:r>
            <a:r>
              <a:rPr lang="en-GB" dirty="0"/>
              <a:t> = </a:t>
            </a:r>
            <a:r>
              <a:rPr lang="en-GB" dirty="0" err="1"/>
              <a:t>df.pop</a:t>
            </a:r>
            <a:r>
              <a:rPr lang="en-GB" dirty="0"/>
              <a:t>(</a:t>
            </a:r>
            <a:r>
              <a:rPr lang="en-GB" i="1" dirty="0"/>
              <a:t>'</a:t>
            </a:r>
            <a:r>
              <a:rPr lang="en-GB" i="1" u="sng" dirty="0"/>
              <a:t>groundspeed</a:t>
            </a:r>
            <a:r>
              <a:rPr lang="en-GB" i="1" dirty="0"/>
              <a:t>'</a:t>
            </a:r>
            <a:r>
              <a:rPr lang="en-GB" dirty="0"/>
              <a:t>)</a:t>
            </a:r>
          </a:p>
          <a:p>
            <a:r>
              <a:rPr lang="en-GB" dirty="0"/>
              <a:t># Calculate the aircraft speed x and y components.</a:t>
            </a:r>
          </a:p>
          <a:p>
            <a:r>
              <a:rPr lang="en-GB" dirty="0" err="1"/>
              <a:t>df</a:t>
            </a:r>
            <a:r>
              <a:rPr lang="en-GB" dirty="0"/>
              <a:t>[</a:t>
            </a:r>
            <a:r>
              <a:rPr lang="en-GB" i="1" dirty="0"/>
              <a:t>'</a:t>
            </a:r>
            <a:r>
              <a:rPr lang="en-GB" i="1" dirty="0" err="1"/>
              <a:t>groundspeed_x</a:t>
            </a:r>
            <a:r>
              <a:rPr lang="en-GB" i="1" dirty="0"/>
              <a:t>'</a:t>
            </a:r>
            <a:r>
              <a:rPr lang="en-GB" dirty="0"/>
              <a:t>] = </a:t>
            </a:r>
            <a:r>
              <a:rPr lang="en-GB" dirty="0" err="1"/>
              <a:t>groundSpeed</a:t>
            </a:r>
            <a:r>
              <a:rPr lang="en-GB" dirty="0"/>
              <a:t> * </a:t>
            </a:r>
            <a:r>
              <a:rPr lang="en-GB" dirty="0" err="1"/>
              <a:t>np.cos</a:t>
            </a:r>
            <a:r>
              <a:rPr lang="en-GB" dirty="0"/>
              <a:t>(</a:t>
            </a:r>
            <a:r>
              <a:rPr lang="en-GB" dirty="0" err="1"/>
              <a:t>track_radians</a:t>
            </a:r>
            <a:r>
              <a:rPr lang="en-GB" dirty="0"/>
              <a:t>)</a:t>
            </a:r>
          </a:p>
          <a:p>
            <a:r>
              <a:rPr lang="en-GB" dirty="0" err="1"/>
              <a:t>df</a:t>
            </a:r>
            <a:r>
              <a:rPr lang="en-GB" dirty="0"/>
              <a:t>[</a:t>
            </a:r>
            <a:r>
              <a:rPr lang="en-GB" i="1" dirty="0"/>
              <a:t>'</a:t>
            </a:r>
            <a:r>
              <a:rPr lang="en-GB" i="1" dirty="0" err="1"/>
              <a:t>groundspeed_y</a:t>
            </a:r>
            <a:r>
              <a:rPr lang="en-GB" i="1" dirty="0"/>
              <a:t>'</a:t>
            </a:r>
            <a:r>
              <a:rPr lang="en-GB" dirty="0"/>
              <a:t>] = </a:t>
            </a:r>
            <a:r>
              <a:rPr lang="en-GB" dirty="0" err="1"/>
              <a:t>groundSpeed</a:t>
            </a:r>
            <a:r>
              <a:rPr lang="en-GB" dirty="0"/>
              <a:t> * </a:t>
            </a:r>
            <a:r>
              <a:rPr lang="en-GB" dirty="0" err="1"/>
              <a:t>np.sin</a:t>
            </a:r>
            <a:r>
              <a:rPr lang="en-GB" dirty="0"/>
              <a:t>(</a:t>
            </a:r>
            <a:r>
              <a:rPr lang="en-GB" dirty="0" err="1"/>
              <a:t>track_radians</a:t>
            </a:r>
            <a:r>
              <a:rPr lang="en-GB" dirty="0"/>
              <a:t>)</a:t>
            </a:r>
          </a:p>
          <a:p>
            <a:endParaRPr lang="en-US" dirty="0"/>
          </a:p>
        </p:txBody>
      </p:sp>
    </p:spTree>
    <p:extLst>
      <p:ext uri="{BB962C8B-B14F-4D97-AF65-F5344CB8AC3E}">
        <p14:creationId xmlns:p14="http://schemas.microsoft.com/office/powerpoint/2010/main" val="2312517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BA8C-498A-535C-A0CA-B17327C9BA08}"/>
              </a:ext>
            </a:extLst>
          </p:cNvPr>
          <p:cNvSpPr>
            <a:spLocks noGrp="1"/>
          </p:cNvSpPr>
          <p:nvPr>
            <p:ph type="title"/>
          </p:nvPr>
        </p:nvSpPr>
        <p:spPr>
          <a:xfrm>
            <a:off x="700635" y="914400"/>
            <a:ext cx="10691265" cy="887896"/>
          </a:xfrm>
        </p:spPr>
        <p:txBody>
          <a:bodyPr>
            <a:normAutofit/>
          </a:bodyPr>
          <a:lstStyle/>
          <a:p>
            <a:r>
              <a:rPr lang="en-US" sz="3200" dirty="0"/>
              <a:t>aircraft flight position at fuel start and fuel end</a:t>
            </a:r>
          </a:p>
        </p:txBody>
      </p:sp>
      <p:sp>
        <p:nvSpPr>
          <p:cNvPr id="3" name="Content Placeholder 2">
            <a:extLst>
              <a:ext uri="{FF2B5EF4-FFF2-40B4-BE49-F238E27FC236}">
                <a16:creationId xmlns:a16="http://schemas.microsoft.com/office/drawing/2014/main" id="{CB91547F-BA14-856A-B3A5-678E51196006}"/>
              </a:ext>
            </a:extLst>
          </p:cNvPr>
          <p:cNvSpPr txBox="1">
            <a:spLocks/>
          </p:cNvSpPr>
          <p:nvPr/>
        </p:nvSpPr>
        <p:spPr>
          <a:xfrm>
            <a:off x="700635" y="2221992"/>
            <a:ext cx="10691265" cy="373989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Compute</a:t>
            </a:r>
            <a:r>
              <a:rPr lang="fr-FR" dirty="0"/>
              <a:t> </a:t>
            </a:r>
            <a:r>
              <a:rPr lang="fr-FR" dirty="0" err="1"/>
              <a:t>each</a:t>
            </a:r>
            <a:r>
              <a:rPr lang="fr-FR" dirty="0"/>
              <a:t> </a:t>
            </a:r>
            <a:r>
              <a:rPr lang="fr-FR" dirty="0" err="1"/>
              <a:t>aircraft</a:t>
            </a:r>
            <a:r>
              <a:rPr lang="fr-FR" dirty="0"/>
              <a:t> </a:t>
            </a:r>
            <a:r>
              <a:rPr lang="fr-FR" dirty="0" err="1"/>
              <a:t>interpolated</a:t>
            </a:r>
            <a:r>
              <a:rPr lang="fr-FR" dirty="0"/>
              <a:t> position at fuel start and fuel end </a:t>
            </a:r>
          </a:p>
          <a:p>
            <a:r>
              <a:rPr lang="fr-FR" dirty="0"/>
              <a:t>Use Latitude Longitude of </a:t>
            </a:r>
            <a:r>
              <a:rPr lang="fr-FR" dirty="0" err="1"/>
              <a:t>interpolated</a:t>
            </a:r>
            <a:r>
              <a:rPr lang="fr-FR" dirty="0"/>
              <a:t> </a:t>
            </a:r>
            <a:r>
              <a:rPr lang="fr-FR" dirty="0" err="1"/>
              <a:t>aircraft</a:t>
            </a:r>
            <a:r>
              <a:rPr lang="fr-FR" dirty="0"/>
              <a:t> position to </a:t>
            </a:r>
            <a:r>
              <a:rPr lang="fr-FR" dirty="0" err="1"/>
              <a:t>compute</a:t>
            </a:r>
            <a:endParaRPr lang="fr-FR" dirty="0"/>
          </a:p>
          <a:p>
            <a:pPr lvl="1"/>
            <a:r>
              <a:rPr lang="fr-FR" dirty="0"/>
              <a:t>For </a:t>
            </a:r>
            <a:r>
              <a:rPr lang="fr-FR" dirty="0" err="1"/>
              <a:t>each</a:t>
            </a:r>
            <a:r>
              <a:rPr lang="fr-FR" dirty="0"/>
              <a:t> fuel start Instant </a:t>
            </a:r>
            <a:r>
              <a:rPr lang="fr-FR" dirty="0" err="1"/>
              <a:t>compute</a:t>
            </a:r>
            <a:endParaRPr lang="fr-FR" dirty="0"/>
          </a:p>
          <a:p>
            <a:pPr lvl="2"/>
            <a:r>
              <a:rPr lang="fr-FR" dirty="0" err="1"/>
              <a:t>Haversine</a:t>
            </a:r>
            <a:r>
              <a:rPr lang="fr-FR" dirty="0"/>
              <a:t> distance Nm </a:t>
            </a:r>
            <a:r>
              <a:rPr lang="fr-FR" dirty="0" err="1"/>
              <a:t>from</a:t>
            </a:r>
            <a:r>
              <a:rPr lang="fr-FR" dirty="0"/>
              <a:t> </a:t>
            </a:r>
            <a:r>
              <a:rPr lang="fr-FR" dirty="0" err="1"/>
              <a:t>aircraft</a:t>
            </a:r>
            <a:r>
              <a:rPr lang="fr-FR" dirty="0"/>
              <a:t> position to </a:t>
            </a:r>
            <a:r>
              <a:rPr lang="fr-FR" dirty="0" err="1"/>
              <a:t>departure</a:t>
            </a:r>
            <a:r>
              <a:rPr lang="fr-FR" dirty="0"/>
              <a:t>/</a:t>
            </a:r>
            <a:r>
              <a:rPr lang="fr-FR" dirty="0" err="1"/>
              <a:t>origin</a:t>
            </a:r>
            <a:r>
              <a:rPr lang="fr-FR" dirty="0"/>
              <a:t> </a:t>
            </a:r>
            <a:r>
              <a:rPr lang="fr-FR" dirty="0" err="1"/>
              <a:t>airport</a:t>
            </a:r>
            <a:endParaRPr lang="fr-FR" dirty="0"/>
          </a:p>
          <a:p>
            <a:pPr lvl="2"/>
            <a:r>
              <a:rPr lang="fr-FR" dirty="0" err="1"/>
              <a:t>Haversine</a:t>
            </a:r>
            <a:r>
              <a:rPr lang="fr-FR" dirty="0"/>
              <a:t> distance Nm </a:t>
            </a:r>
            <a:r>
              <a:rPr lang="fr-FR" dirty="0" err="1"/>
              <a:t>from</a:t>
            </a:r>
            <a:r>
              <a:rPr lang="fr-FR" dirty="0"/>
              <a:t> </a:t>
            </a:r>
            <a:r>
              <a:rPr lang="fr-FR" dirty="0" err="1"/>
              <a:t>aircraft</a:t>
            </a:r>
            <a:r>
              <a:rPr lang="fr-FR" dirty="0"/>
              <a:t> position to </a:t>
            </a:r>
            <a:r>
              <a:rPr lang="fr-FR" dirty="0" err="1"/>
              <a:t>arrival</a:t>
            </a:r>
            <a:r>
              <a:rPr lang="fr-FR" dirty="0"/>
              <a:t>/destination </a:t>
            </a:r>
            <a:r>
              <a:rPr lang="fr-FR" dirty="0" err="1"/>
              <a:t>airport</a:t>
            </a:r>
            <a:endParaRPr lang="en-US" dirty="0"/>
          </a:p>
          <a:p>
            <a:pPr lvl="1"/>
            <a:r>
              <a:rPr lang="en-US" dirty="0"/>
              <a:t>For each fuel end Instant compute</a:t>
            </a:r>
          </a:p>
          <a:p>
            <a:pPr lvl="2"/>
            <a:r>
              <a:rPr lang="fr-FR" dirty="0" err="1"/>
              <a:t>Haversine</a:t>
            </a:r>
            <a:r>
              <a:rPr lang="fr-FR" dirty="0"/>
              <a:t> distance Nm </a:t>
            </a:r>
            <a:r>
              <a:rPr lang="fr-FR" dirty="0" err="1"/>
              <a:t>from</a:t>
            </a:r>
            <a:r>
              <a:rPr lang="fr-FR" dirty="0"/>
              <a:t> </a:t>
            </a:r>
            <a:r>
              <a:rPr lang="fr-FR" dirty="0" err="1"/>
              <a:t>aircraft</a:t>
            </a:r>
            <a:r>
              <a:rPr lang="fr-FR" dirty="0"/>
              <a:t> position to </a:t>
            </a:r>
            <a:r>
              <a:rPr lang="fr-FR" dirty="0" err="1"/>
              <a:t>departure</a:t>
            </a:r>
            <a:r>
              <a:rPr lang="fr-FR" dirty="0"/>
              <a:t>/</a:t>
            </a:r>
            <a:r>
              <a:rPr lang="fr-FR" dirty="0" err="1"/>
              <a:t>origin</a:t>
            </a:r>
            <a:r>
              <a:rPr lang="fr-FR" dirty="0"/>
              <a:t> </a:t>
            </a:r>
            <a:r>
              <a:rPr lang="fr-FR" dirty="0" err="1"/>
              <a:t>airport</a:t>
            </a:r>
            <a:endParaRPr lang="en-US" dirty="0"/>
          </a:p>
          <a:p>
            <a:pPr lvl="2"/>
            <a:r>
              <a:rPr lang="fr-FR" dirty="0" err="1"/>
              <a:t>Haversine</a:t>
            </a:r>
            <a:r>
              <a:rPr lang="fr-FR" dirty="0"/>
              <a:t> distance Nm </a:t>
            </a:r>
            <a:r>
              <a:rPr lang="fr-FR" dirty="0" err="1"/>
              <a:t>from</a:t>
            </a:r>
            <a:r>
              <a:rPr lang="fr-FR" dirty="0"/>
              <a:t> </a:t>
            </a:r>
            <a:r>
              <a:rPr lang="fr-FR" dirty="0" err="1"/>
              <a:t>aircraft</a:t>
            </a:r>
            <a:r>
              <a:rPr lang="fr-FR" dirty="0"/>
              <a:t> position to </a:t>
            </a:r>
            <a:r>
              <a:rPr lang="fr-FR" dirty="0" err="1"/>
              <a:t>arrival</a:t>
            </a:r>
            <a:r>
              <a:rPr lang="fr-FR" dirty="0"/>
              <a:t>/destination </a:t>
            </a:r>
            <a:r>
              <a:rPr lang="fr-FR" dirty="0" err="1"/>
              <a:t>airport</a:t>
            </a:r>
            <a:endParaRPr lang="en-US" dirty="0"/>
          </a:p>
          <a:p>
            <a:endParaRPr lang="en-US" dirty="0"/>
          </a:p>
          <a:p>
            <a:endParaRPr lang="en-US" dirty="0"/>
          </a:p>
        </p:txBody>
      </p:sp>
    </p:spTree>
    <p:extLst>
      <p:ext uri="{BB962C8B-B14F-4D97-AF65-F5344CB8AC3E}">
        <p14:creationId xmlns:p14="http://schemas.microsoft.com/office/powerpoint/2010/main" val="1398452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9D90-F4B3-0544-52DD-60D72CF959A4}"/>
              </a:ext>
            </a:extLst>
          </p:cNvPr>
          <p:cNvSpPr>
            <a:spLocks noGrp="1"/>
          </p:cNvSpPr>
          <p:nvPr>
            <p:ph type="title"/>
          </p:nvPr>
        </p:nvSpPr>
        <p:spPr/>
        <p:txBody>
          <a:bodyPr/>
          <a:lstStyle/>
          <a:p>
            <a:r>
              <a:rPr lang="en-US" dirty="0"/>
              <a:t>Flight data cleaning</a:t>
            </a:r>
          </a:p>
        </p:txBody>
      </p:sp>
      <p:sp>
        <p:nvSpPr>
          <p:cNvPr id="3" name="Content Placeholder 2">
            <a:extLst>
              <a:ext uri="{FF2B5EF4-FFF2-40B4-BE49-F238E27FC236}">
                <a16:creationId xmlns:a16="http://schemas.microsoft.com/office/drawing/2014/main" id="{F5E0755C-4998-EB56-D8F5-797240E3380C}"/>
              </a:ext>
            </a:extLst>
          </p:cNvPr>
          <p:cNvSpPr>
            <a:spLocks noGrp="1"/>
          </p:cNvSpPr>
          <p:nvPr>
            <p:ph idx="1"/>
          </p:nvPr>
        </p:nvSpPr>
        <p:spPr/>
        <p:txBody>
          <a:bodyPr/>
          <a:lstStyle/>
          <a:p>
            <a:r>
              <a:rPr lang="en-US" dirty="0"/>
              <a:t>Example -&gt; training flight </a:t>
            </a:r>
            <a:r>
              <a:rPr lang="en-GB" dirty="0"/>
              <a:t>prc770822360 contains duplicated timestamps</a:t>
            </a:r>
          </a:p>
          <a:p>
            <a:r>
              <a:rPr lang="fr-FR" u="sng"/>
              <a:t>org.apache.commons.math3.exception.NonMonotonicSequenceException</a:t>
            </a:r>
            <a:r>
              <a:rPr lang="fr-FR"/>
              <a:t>: les points 12 et 13 ne sont pas strictement croissants (1 744 474 640 &gt;= 1 744 474 640)</a:t>
            </a:r>
          </a:p>
          <a:p>
            <a:endParaRPr lang="en-US" dirty="0"/>
          </a:p>
        </p:txBody>
      </p:sp>
    </p:spTree>
    <p:extLst>
      <p:ext uri="{BB962C8B-B14F-4D97-AF65-F5344CB8AC3E}">
        <p14:creationId xmlns:p14="http://schemas.microsoft.com/office/powerpoint/2010/main" val="3001201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9B003-B05E-4197-9F54-9DC64151603B}"/>
              </a:ext>
            </a:extLst>
          </p:cNvPr>
          <p:cNvSpPr>
            <a:spLocks noGrp="1"/>
          </p:cNvSpPr>
          <p:nvPr>
            <p:ph type="title"/>
          </p:nvPr>
        </p:nvSpPr>
        <p:spPr>
          <a:xfrm>
            <a:off x="700635" y="914400"/>
            <a:ext cx="10691265" cy="707923"/>
          </a:xfrm>
        </p:spPr>
        <p:txBody>
          <a:bodyPr/>
          <a:lstStyle/>
          <a:p>
            <a:r>
              <a:rPr lang="en-US" dirty="0"/>
              <a:t>Interpolation -&gt; Groundspeed</a:t>
            </a:r>
          </a:p>
        </p:txBody>
      </p:sp>
      <p:pic>
        <p:nvPicPr>
          <p:cNvPr id="4" name="Picture 3">
            <a:extLst>
              <a:ext uri="{FF2B5EF4-FFF2-40B4-BE49-F238E27FC236}">
                <a16:creationId xmlns:a16="http://schemas.microsoft.com/office/drawing/2014/main" id="{468D9359-6BAF-B65D-B308-9C8C91D866EA}"/>
              </a:ext>
            </a:extLst>
          </p:cNvPr>
          <p:cNvPicPr>
            <a:picLocks noChangeAspect="1"/>
          </p:cNvPicPr>
          <p:nvPr/>
        </p:nvPicPr>
        <p:blipFill>
          <a:blip r:embed="rId2"/>
          <a:stretch>
            <a:fillRect/>
          </a:stretch>
        </p:blipFill>
        <p:spPr>
          <a:xfrm>
            <a:off x="122745" y="1622323"/>
            <a:ext cx="4542497" cy="3210232"/>
          </a:xfrm>
          <a:prstGeom prst="rect">
            <a:avLst/>
          </a:prstGeom>
        </p:spPr>
      </p:pic>
      <p:pic>
        <p:nvPicPr>
          <p:cNvPr id="6" name="Picture 5">
            <a:extLst>
              <a:ext uri="{FF2B5EF4-FFF2-40B4-BE49-F238E27FC236}">
                <a16:creationId xmlns:a16="http://schemas.microsoft.com/office/drawing/2014/main" id="{989A2CA8-1535-EBB1-5E33-BAF7F9DD2E40}"/>
              </a:ext>
            </a:extLst>
          </p:cNvPr>
          <p:cNvPicPr>
            <a:picLocks noChangeAspect="1"/>
          </p:cNvPicPr>
          <p:nvPr/>
        </p:nvPicPr>
        <p:blipFill>
          <a:blip r:embed="rId3"/>
          <a:stretch>
            <a:fillRect/>
          </a:stretch>
        </p:blipFill>
        <p:spPr>
          <a:xfrm>
            <a:off x="5438319" y="1809135"/>
            <a:ext cx="6126002" cy="4340942"/>
          </a:xfrm>
          <a:prstGeom prst="rect">
            <a:avLst/>
          </a:prstGeom>
        </p:spPr>
      </p:pic>
      <p:sp>
        <p:nvSpPr>
          <p:cNvPr id="7" name="Speech Bubble: Rectangle with Corners Rounded 6">
            <a:extLst>
              <a:ext uri="{FF2B5EF4-FFF2-40B4-BE49-F238E27FC236}">
                <a16:creationId xmlns:a16="http://schemas.microsoft.com/office/drawing/2014/main" id="{71200A7B-6A9F-8B2C-3C67-127DF2B296CA}"/>
              </a:ext>
            </a:extLst>
          </p:cNvPr>
          <p:cNvSpPr/>
          <p:nvPr/>
        </p:nvSpPr>
        <p:spPr>
          <a:xfrm>
            <a:off x="2393993" y="5152103"/>
            <a:ext cx="2271249" cy="1042220"/>
          </a:xfrm>
          <a:prstGeom prst="wedgeRoundRectCallout">
            <a:avLst>
              <a:gd name="adj1" fmla="val 117695"/>
              <a:gd name="adj2" fmla="val -33726"/>
              <a:gd name="adj3" fmla="val 16667"/>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Due to insertion of takeoff “pseudo” series</a:t>
            </a:r>
          </a:p>
        </p:txBody>
      </p:sp>
      <p:sp>
        <p:nvSpPr>
          <p:cNvPr id="8" name="Speech Bubble: Rectangle with Corners Rounded 7">
            <a:extLst>
              <a:ext uri="{FF2B5EF4-FFF2-40B4-BE49-F238E27FC236}">
                <a16:creationId xmlns:a16="http://schemas.microsoft.com/office/drawing/2014/main" id="{15B92AAA-D61C-EB4E-1B77-B8DC2C20C797}"/>
              </a:ext>
            </a:extLst>
          </p:cNvPr>
          <p:cNvSpPr/>
          <p:nvPr/>
        </p:nvSpPr>
        <p:spPr>
          <a:xfrm>
            <a:off x="7226548" y="5815779"/>
            <a:ext cx="2271249" cy="1042220"/>
          </a:xfrm>
          <a:prstGeom prst="wedgeRoundRectCallout">
            <a:avLst>
              <a:gd name="adj1" fmla="val 99946"/>
              <a:gd name="adj2" fmla="val -96933"/>
              <a:gd name="adj3" fmla="val 16667"/>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Due to insertion of landed “pseudo” series</a:t>
            </a:r>
          </a:p>
        </p:txBody>
      </p:sp>
    </p:spTree>
    <p:extLst>
      <p:ext uri="{BB962C8B-B14F-4D97-AF65-F5344CB8AC3E}">
        <p14:creationId xmlns:p14="http://schemas.microsoft.com/office/powerpoint/2010/main" val="2660682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303A-2110-537F-A833-28FD373E3451}"/>
              </a:ext>
            </a:extLst>
          </p:cNvPr>
          <p:cNvSpPr>
            <a:spLocks noGrp="1"/>
          </p:cNvSpPr>
          <p:nvPr>
            <p:ph type="title"/>
          </p:nvPr>
        </p:nvSpPr>
        <p:spPr>
          <a:xfrm>
            <a:off x="494728" y="914400"/>
            <a:ext cx="10691265" cy="727587"/>
          </a:xfrm>
        </p:spPr>
        <p:txBody>
          <a:bodyPr/>
          <a:lstStyle/>
          <a:p>
            <a:r>
              <a:rPr lang="en-US" dirty="0"/>
              <a:t>Interpolation -&gt; track angle</a:t>
            </a:r>
          </a:p>
        </p:txBody>
      </p:sp>
      <p:pic>
        <p:nvPicPr>
          <p:cNvPr id="4" name="Picture 3">
            <a:extLst>
              <a:ext uri="{FF2B5EF4-FFF2-40B4-BE49-F238E27FC236}">
                <a16:creationId xmlns:a16="http://schemas.microsoft.com/office/drawing/2014/main" id="{24AEBDCB-A2C5-6C24-2A11-CC29C484F53D}"/>
              </a:ext>
            </a:extLst>
          </p:cNvPr>
          <p:cNvPicPr>
            <a:picLocks noChangeAspect="1"/>
          </p:cNvPicPr>
          <p:nvPr/>
        </p:nvPicPr>
        <p:blipFill>
          <a:blip r:embed="rId2"/>
          <a:stretch>
            <a:fillRect/>
          </a:stretch>
        </p:blipFill>
        <p:spPr>
          <a:xfrm>
            <a:off x="383457" y="1641987"/>
            <a:ext cx="4817405" cy="3429000"/>
          </a:xfrm>
          <a:prstGeom prst="rect">
            <a:avLst/>
          </a:prstGeom>
        </p:spPr>
      </p:pic>
      <p:pic>
        <p:nvPicPr>
          <p:cNvPr id="6" name="Picture 5">
            <a:extLst>
              <a:ext uri="{FF2B5EF4-FFF2-40B4-BE49-F238E27FC236}">
                <a16:creationId xmlns:a16="http://schemas.microsoft.com/office/drawing/2014/main" id="{A5BC15B1-3365-7918-DE15-C7382FA5D401}"/>
              </a:ext>
            </a:extLst>
          </p:cNvPr>
          <p:cNvPicPr>
            <a:picLocks noChangeAspect="1"/>
          </p:cNvPicPr>
          <p:nvPr/>
        </p:nvPicPr>
        <p:blipFill>
          <a:blip r:embed="rId3"/>
          <a:stretch>
            <a:fillRect/>
          </a:stretch>
        </p:blipFill>
        <p:spPr>
          <a:xfrm>
            <a:off x="5840361" y="2153093"/>
            <a:ext cx="5447071" cy="3888830"/>
          </a:xfrm>
          <a:prstGeom prst="rect">
            <a:avLst/>
          </a:prstGeom>
        </p:spPr>
      </p:pic>
      <p:sp>
        <p:nvSpPr>
          <p:cNvPr id="7" name="Speech Bubble: Rectangle with Corners Rounded 6">
            <a:extLst>
              <a:ext uri="{FF2B5EF4-FFF2-40B4-BE49-F238E27FC236}">
                <a16:creationId xmlns:a16="http://schemas.microsoft.com/office/drawing/2014/main" id="{4A8D24B1-A228-7E0E-5D5F-B0477E0E1D99}"/>
              </a:ext>
            </a:extLst>
          </p:cNvPr>
          <p:cNvSpPr/>
          <p:nvPr/>
        </p:nvSpPr>
        <p:spPr>
          <a:xfrm>
            <a:off x="7954297" y="216310"/>
            <a:ext cx="4060722" cy="1425677"/>
          </a:xfrm>
          <a:prstGeom prst="wedgeRoundRectCallout">
            <a:avLst>
              <a:gd name="adj1" fmla="val 13809"/>
              <a:gd name="adj2" fmla="val 154279"/>
              <a:gd name="adj3" fmla="val 16667"/>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Consequences of insertion of heading angle from origin to destination </a:t>
            </a:r>
          </a:p>
          <a:p>
            <a:pPr algn="ctr"/>
            <a:r>
              <a:rPr lang="en-US" sz="1200" dirty="0"/>
              <a:t>At takeoff and at landed (first and last timestamp in augmented flight data</a:t>
            </a:r>
          </a:p>
        </p:txBody>
      </p:sp>
      <p:sp>
        <p:nvSpPr>
          <p:cNvPr id="8" name="TextBox 7">
            <a:extLst>
              <a:ext uri="{FF2B5EF4-FFF2-40B4-BE49-F238E27FC236}">
                <a16:creationId xmlns:a16="http://schemas.microsoft.com/office/drawing/2014/main" id="{EAC2235B-A4F7-0893-7A5E-70D522226B2A}"/>
              </a:ext>
            </a:extLst>
          </p:cNvPr>
          <p:cNvSpPr txBox="1"/>
          <p:nvPr/>
        </p:nvSpPr>
        <p:spPr>
          <a:xfrm>
            <a:off x="928946" y="5297269"/>
            <a:ext cx="3726426" cy="646331"/>
          </a:xfrm>
          <a:prstGeom prst="rect">
            <a:avLst/>
          </a:prstGeom>
          <a:noFill/>
        </p:spPr>
        <p:txBody>
          <a:bodyPr wrap="square" rtlCol="0">
            <a:spAutoFit/>
          </a:bodyPr>
          <a:lstStyle/>
          <a:p>
            <a:r>
              <a:rPr lang="en-US" dirty="0"/>
              <a:t>Track angles must be constrained using modulo 360,0 degrees</a:t>
            </a:r>
          </a:p>
        </p:txBody>
      </p:sp>
    </p:spTree>
    <p:extLst>
      <p:ext uri="{BB962C8B-B14F-4D97-AF65-F5344CB8AC3E}">
        <p14:creationId xmlns:p14="http://schemas.microsoft.com/office/powerpoint/2010/main" val="2644417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D7B34-B91D-F42F-C9D4-E8CD79112A2A}"/>
              </a:ext>
            </a:extLst>
          </p:cNvPr>
          <p:cNvSpPr>
            <a:spLocks noGrp="1"/>
          </p:cNvSpPr>
          <p:nvPr>
            <p:ph type="title"/>
          </p:nvPr>
        </p:nvSpPr>
        <p:spPr>
          <a:xfrm>
            <a:off x="700635" y="914400"/>
            <a:ext cx="10691265" cy="737419"/>
          </a:xfrm>
        </p:spPr>
        <p:txBody>
          <a:bodyPr/>
          <a:lstStyle/>
          <a:p>
            <a:r>
              <a:rPr lang="en-US" dirty="0"/>
              <a:t>Interpolation -&gt; vertical rate</a:t>
            </a:r>
          </a:p>
        </p:txBody>
      </p:sp>
      <p:pic>
        <p:nvPicPr>
          <p:cNvPr id="4" name="Picture 3">
            <a:extLst>
              <a:ext uri="{FF2B5EF4-FFF2-40B4-BE49-F238E27FC236}">
                <a16:creationId xmlns:a16="http://schemas.microsoft.com/office/drawing/2014/main" id="{489D54B5-682F-1FB8-3619-F8BA68CFE651}"/>
              </a:ext>
            </a:extLst>
          </p:cNvPr>
          <p:cNvPicPr>
            <a:picLocks noChangeAspect="1"/>
          </p:cNvPicPr>
          <p:nvPr/>
        </p:nvPicPr>
        <p:blipFill>
          <a:blip r:embed="rId2"/>
          <a:stretch>
            <a:fillRect/>
          </a:stretch>
        </p:blipFill>
        <p:spPr>
          <a:xfrm>
            <a:off x="580103" y="1651819"/>
            <a:ext cx="4436298" cy="3130644"/>
          </a:xfrm>
          <a:prstGeom prst="rect">
            <a:avLst/>
          </a:prstGeom>
        </p:spPr>
      </p:pic>
      <p:pic>
        <p:nvPicPr>
          <p:cNvPr id="6" name="Picture 5">
            <a:extLst>
              <a:ext uri="{FF2B5EF4-FFF2-40B4-BE49-F238E27FC236}">
                <a16:creationId xmlns:a16="http://schemas.microsoft.com/office/drawing/2014/main" id="{7242E883-3272-6CF3-E06E-7B386E6CBFF0}"/>
              </a:ext>
            </a:extLst>
          </p:cNvPr>
          <p:cNvPicPr>
            <a:picLocks noChangeAspect="1"/>
          </p:cNvPicPr>
          <p:nvPr/>
        </p:nvPicPr>
        <p:blipFill>
          <a:blip r:embed="rId3"/>
          <a:stretch>
            <a:fillRect/>
          </a:stretch>
        </p:blipFill>
        <p:spPr>
          <a:xfrm>
            <a:off x="5924911" y="2172928"/>
            <a:ext cx="5686986" cy="4026310"/>
          </a:xfrm>
          <a:prstGeom prst="rect">
            <a:avLst/>
          </a:prstGeom>
        </p:spPr>
      </p:pic>
    </p:spTree>
    <p:extLst>
      <p:ext uri="{BB962C8B-B14F-4D97-AF65-F5344CB8AC3E}">
        <p14:creationId xmlns:p14="http://schemas.microsoft.com/office/powerpoint/2010/main" val="3386287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4C311B-6DE9-FDAA-118E-09AC3C8CCA93}"/>
              </a:ext>
            </a:extLst>
          </p:cNvPr>
          <p:cNvSpPr/>
          <p:nvPr/>
        </p:nvSpPr>
        <p:spPr>
          <a:xfrm>
            <a:off x="1525848" y="2967335"/>
            <a:ext cx="9140324"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Training versus Validation loss</a:t>
            </a:r>
          </a:p>
        </p:txBody>
      </p:sp>
    </p:spTree>
    <p:extLst>
      <p:ext uri="{BB962C8B-B14F-4D97-AF65-F5344CB8AC3E}">
        <p14:creationId xmlns:p14="http://schemas.microsoft.com/office/powerpoint/2010/main" val="3423045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39EC-15C2-3CF5-2E33-8530B8FE94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EA65C0-12C0-917F-FC80-0B8C4A3E361C}"/>
              </a:ext>
            </a:extLst>
          </p:cNvPr>
          <p:cNvSpPr>
            <a:spLocks noGrp="1"/>
          </p:cNvSpPr>
          <p:nvPr>
            <p:ph type="title"/>
          </p:nvPr>
        </p:nvSpPr>
        <p:spPr>
          <a:xfrm>
            <a:off x="655665" y="119921"/>
            <a:ext cx="10691265" cy="1307592"/>
          </a:xfrm>
        </p:spPr>
        <p:txBody>
          <a:bodyPr/>
          <a:lstStyle/>
          <a:p>
            <a:r>
              <a:rPr lang="fr-FR" dirty="0"/>
              <a:t>Training versus Validation </a:t>
            </a:r>
            <a:r>
              <a:rPr lang="fr-FR" dirty="0" err="1"/>
              <a:t>loss</a:t>
            </a:r>
            <a:endParaRPr lang="en-GB" dirty="0"/>
          </a:p>
        </p:txBody>
      </p:sp>
      <p:pic>
        <p:nvPicPr>
          <p:cNvPr id="6" name="Picture 5">
            <a:extLst>
              <a:ext uri="{FF2B5EF4-FFF2-40B4-BE49-F238E27FC236}">
                <a16:creationId xmlns:a16="http://schemas.microsoft.com/office/drawing/2014/main" id="{4A1BDECC-10D4-3F38-21D9-28F1EF118848}"/>
              </a:ext>
            </a:extLst>
          </p:cNvPr>
          <p:cNvPicPr>
            <a:picLocks noChangeAspect="1"/>
          </p:cNvPicPr>
          <p:nvPr/>
        </p:nvPicPr>
        <p:blipFill>
          <a:blip r:embed="rId2"/>
          <a:stretch>
            <a:fillRect/>
          </a:stretch>
        </p:blipFill>
        <p:spPr>
          <a:xfrm>
            <a:off x="8560155" y="1557896"/>
            <a:ext cx="3052722" cy="1072877"/>
          </a:xfrm>
          <a:prstGeom prst="rect">
            <a:avLst/>
          </a:prstGeom>
        </p:spPr>
      </p:pic>
      <p:sp>
        <p:nvSpPr>
          <p:cNvPr id="7" name="TextBox 6">
            <a:extLst>
              <a:ext uri="{FF2B5EF4-FFF2-40B4-BE49-F238E27FC236}">
                <a16:creationId xmlns:a16="http://schemas.microsoft.com/office/drawing/2014/main" id="{D329D970-70AD-0913-C4CF-76102009EF3B}"/>
              </a:ext>
            </a:extLst>
          </p:cNvPr>
          <p:cNvSpPr txBox="1"/>
          <p:nvPr/>
        </p:nvSpPr>
        <p:spPr>
          <a:xfrm>
            <a:off x="9114020" y="344501"/>
            <a:ext cx="1733167" cy="369332"/>
          </a:xfrm>
          <a:prstGeom prst="rect">
            <a:avLst/>
          </a:prstGeom>
          <a:noFill/>
        </p:spPr>
        <p:txBody>
          <a:bodyPr wrap="none" rtlCol="0">
            <a:spAutoFit/>
          </a:bodyPr>
          <a:lstStyle/>
          <a:p>
            <a:r>
              <a:rPr lang="fr-FR" dirty="0"/>
              <a:t>16 </a:t>
            </a:r>
            <a:r>
              <a:rPr lang="fr-FR" dirty="0" err="1"/>
              <a:t>october</a:t>
            </a:r>
            <a:r>
              <a:rPr lang="fr-FR" dirty="0"/>
              <a:t> 2025</a:t>
            </a:r>
            <a:endParaRPr lang="en-GB" dirty="0"/>
          </a:p>
        </p:txBody>
      </p:sp>
      <p:sp>
        <p:nvSpPr>
          <p:cNvPr id="10" name="Rectangle: Bevelled 9">
            <a:extLst>
              <a:ext uri="{FF2B5EF4-FFF2-40B4-BE49-F238E27FC236}">
                <a16:creationId xmlns:a16="http://schemas.microsoft.com/office/drawing/2014/main" id="{F8188F3A-FBA7-8059-5442-7E0FE24C6DD5}"/>
              </a:ext>
            </a:extLst>
          </p:cNvPr>
          <p:cNvSpPr/>
          <p:nvPr/>
        </p:nvSpPr>
        <p:spPr>
          <a:xfrm>
            <a:off x="7530776" y="3504786"/>
            <a:ext cx="3916017" cy="664368"/>
          </a:xfrm>
          <a:prstGeom prst="bevel">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Y = fuel flow kg per seconds</a:t>
            </a:r>
            <a:endParaRPr lang="en-GB" dirty="0"/>
          </a:p>
        </p:txBody>
      </p:sp>
      <p:sp>
        <p:nvSpPr>
          <p:cNvPr id="11" name="TextBox 10">
            <a:extLst>
              <a:ext uri="{FF2B5EF4-FFF2-40B4-BE49-F238E27FC236}">
                <a16:creationId xmlns:a16="http://schemas.microsoft.com/office/drawing/2014/main" id="{7B2D375F-E28C-46DC-6990-4889D94D52A8}"/>
              </a:ext>
            </a:extLst>
          </p:cNvPr>
          <p:cNvSpPr txBox="1"/>
          <p:nvPr/>
        </p:nvSpPr>
        <p:spPr>
          <a:xfrm>
            <a:off x="7755627" y="6038784"/>
            <a:ext cx="3916018" cy="369332"/>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err="1"/>
              <a:t>Make</a:t>
            </a:r>
            <a:r>
              <a:rPr lang="fr-FR" dirty="0"/>
              <a:t> the </a:t>
            </a:r>
            <a:r>
              <a:rPr lang="fr-FR" dirty="0" err="1"/>
              <a:t>val_loss</a:t>
            </a:r>
            <a:r>
              <a:rPr lang="fr-FR" dirty="0"/>
              <a:t> as </a:t>
            </a:r>
            <a:r>
              <a:rPr lang="fr-FR" dirty="0" err="1"/>
              <a:t>low</a:t>
            </a:r>
            <a:r>
              <a:rPr lang="fr-FR" dirty="0"/>
              <a:t> as possible</a:t>
            </a:r>
            <a:endParaRPr lang="en-GB" dirty="0"/>
          </a:p>
        </p:txBody>
      </p:sp>
      <p:sp>
        <p:nvSpPr>
          <p:cNvPr id="12" name="TextBox 11">
            <a:extLst>
              <a:ext uri="{FF2B5EF4-FFF2-40B4-BE49-F238E27FC236}">
                <a16:creationId xmlns:a16="http://schemas.microsoft.com/office/drawing/2014/main" id="{B8EF2C33-41EC-BA3A-E268-906856B49C98}"/>
              </a:ext>
            </a:extLst>
          </p:cNvPr>
          <p:cNvSpPr txBox="1"/>
          <p:nvPr/>
        </p:nvSpPr>
        <p:spPr>
          <a:xfrm>
            <a:off x="8256104" y="4500403"/>
            <a:ext cx="3019416" cy="92333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All train records</a:t>
            </a:r>
          </a:p>
          <a:p>
            <a:r>
              <a:rPr lang="fr-FR" dirty="0"/>
              <a:t>133984 train fuel records</a:t>
            </a:r>
          </a:p>
          <a:p>
            <a:r>
              <a:rPr lang="en-GB" dirty="0"/>
              <a:t>11085 train flight files</a:t>
            </a:r>
          </a:p>
        </p:txBody>
      </p:sp>
      <p:pic>
        <p:nvPicPr>
          <p:cNvPr id="4" name="Picture 3">
            <a:extLst>
              <a:ext uri="{FF2B5EF4-FFF2-40B4-BE49-F238E27FC236}">
                <a16:creationId xmlns:a16="http://schemas.microsoft.com/office/drawing/2014/main" id="{DDDD1791-5138-BA8D-8D73-0338BAC394C1}"/>
              </a:ext>
            </a:extLst>
          </p:cNvPr>
          <p:cNvPicPr>
            <a:picLocks noChangeAspect="1"/>
          </p:cNvPicPr>
          <p:nvPr/>
        </p:nvPicPr>
        <p:blipFill>
          <a:blip r:embed="rId3"/>
          <a:stretch>
            <a:fillRect/>
          </a:stretch>
        </p:blipFill>
        <p:spPr>
          <a:xfrm>
            <a:off x="1139252" y="889108"/>
            <a:ext cx="6337274" cy="4512139"/>
          </a:xfrm>
          <a:prstGeom prst="rect">
            <a:avLst/>
          </a:prstGeom>
        </p:spPr>
      </p:pic>
    </p:spTree>
    <p:extLst>
      <p:ext uri="{BB962C8B-B14F-4D97-AF65-F5344CB8AC3E}">
        <p14:creationId xmlns:p14="http://schemas.microsoft.com/office/powerpoint/2010/main" val="3258285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6950-4A03-02BB-687D-56A2622B0B21}"/>
              </a:ext>
            </a:extLst>
          </p:cNvPr>
          <p:cNvSpPr>
            <a:spLocks noGrp="1"/>
          </p:cNvSpPr>
          <p:nvPr>
            <p:ph type="title"/>
          </p:nvPr>
        </p:nvSpPr>
        <p:spPr/>
        <p:txBody>
          <a:bodyPr>
            <a:normAutofit/>
          </a:bodyPr>
          <a:lstStyle/>
          <a:p>
            <a:r>
              <a:rPr lang="fr-FR" dirty="0"/>
              <a:t>Do not</a:t>
            </a:r>
            <a:endParaRPr lang="en-GB" dirty="0"/>
          </a:p>
        </p:txBody>
      </p:sp>
      <p:sp>
        <p:nvSpPr>
          <p:cNvPr id="3" name="Title 1">
            <a:extLst>
              <a:ext uri="{FF2B5EF4-FFF2-40B4-BE49-F238E27FC236}">
                <a16:creationId xmlns:a16="http://schemas.microsoft.com/office/drawing/2014/main" id="{B30C2A9C-2213-CFE5-52EC-BD83464A759F}"/>
              </a:ext>
            </a:extLst>
          </p:cNvPr>
          <p:cNvSpPr txBox="1">
            <a:spLocks/>
          </p:cNvSpPr>
          <p:nvPr/>
        </p:nvSpPr>
        <p:spPr>
          <a:xfrm>
            <a:off x="638721" y="2395537"/>
            <a:ext cx="10691265" cy="1307592"/>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GB" dirty="0"/>
              <a:t>You </a:t>
            </a:r>
            <a:r>
              <a:rPr lang="en-GB" b="1" dirty="0"/>
              <a:t>do not</a:t>
            </a:r>
            <a:r>
              <a:rPr lang="en-GB" dirty="0"/>
              <a:t> need to scale the Y of train data as the algorithm or model will set the parameter values to get least Cost (error), that is k {Y (output)-Y (original)} anyway.</a:t>
            </a:r>
          </a:p>
        </p:txBody>
      </p:sp>
    </p:spTree>
    <p:extLst>
      <p:ext uri="{BB962C8B-B14F-4D97-AF65-F5344CB8AC3E}">
        <p14:creationId xmlns:p14="http://schemas.microsoft.com/office/powerpoint/2010/main" val="4211092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68AA7-3E6A-CD4B-0E4A-8DCC12762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68BAE-E799-8285-8495-3C4DA5612D6F}"/>
              </a:ext>
            </a:extLst>
          </p:cNvPr>
          <p:cNvSpPr>
            <a:spLocks noGrp="1"/>
          </p:cNvSpPr>
          <p:nvPr>
            <p:ph type="title"/>
          </p:nvPr>
        </p:nvSpPr>
        <p:spPr/>
        <p:txBody>
          <a:bodyPr/>
          <a:lstStyle/>
          <a:p>
            <a:r>
              <a:rPr lang="fr-FR" dirty="0"/>
              <a:t>Principles</a:t>
            </a:r>
            <a:endParaRPr lang="en-GB" dirty="0"/>
          </a:p>
        </p:txBody>
      </p:sp>
      <p:sp>
        <p:nvSpPr>
          <p:cNvPr id="3" name="Content Placeholder 2">
            <a:extLst>
              <a:ext uri="{FF2B5EF4-FFF2-40B4-BE49-F238E27FC236}">
                <a16:creationId xmlns:a16="http://schemas.microsoft.com/office/drawing/2014/main" id="{00E20CEB-1598-987E-3456-97DA2542A6CF}"/>
              </a:ext>
            </a:extLst>
          </p:cNvPr>
          <p:cNvSpPr>
            <a:spLocks noGrp="1"/>
          </p:cNvSpPr>
          <p:nvPr>
            <p:ph idx="1"/>
          </p:nvPr>
        </p:nvSpPr>
        <p:spPr>
          <a:xfrm>
            <a:off x="532151" y="1971207"/>
            <a:ext cx="10859749" cy="3990681"/>
          </a:xfrm>
        </p:spPr>
        <p:txBody>
          <a:bodyPr>
            <a:normAutofit lnSpcReduction="10000"/>
          </a:bodyPr>
          <a:lstStyle/>
          <a:p>
            <a:r>
              <a:rPr lang="fr-FR" dirty="0"/>
              <a:t>Read Fuel Train records</a:t>
            </a:r>
          </a:p>
          <a:p>
            <a:pPr lvl="1"/>
            <a:r>
              <a:rPr lang="fr-FR" dirty="0" err="1"/>
              <a:t>compute</a:t>
            </a:r>
            <a:r>
              <a:rPr lang="fr-FR" dirty="0"/>
              <a:t> time </a:t>
            </a:r>
            <a:r>
              <a:rPr lang="fr-FR" dirty="0" err="1"/>
              <a:t>difference</a:t>
            </a:r>
            <a:r>
              <a:rPr lang="fr-FR" dirty="0"/>
              <a:t> seconds = fuel record end – fuel record start</a:t>
            </a:r>
          </a:p>
          <a:p>
            <a:pPr lvl="1"/>
            <a:r>
              <a:rPr lang="fr-FR" dirty="0" err="1"/>
              <a:t>Compute</a:t>
            </a:r>
            <a:r>
              <a:rPr lang="fr-FR" dirty="0"/>
              <a:t> fuel flow kg per seconds = fuel kg / ( fuel record end – fuel record start )</a:t>
            </a:r>
          </a:p>
          <a:p>
            <a:r>
              <a:rPr lang="fr-FR" dirty="0"/>
              <a:t>Link to Flight List </a:t>
            </a:r>
            <a:r>
              <a:rPr lang="fr-FR" dirty="0" err="1"/>
              <a:t>using</a:t>
            </a:r>
            <a:r>
              <a:rPr lang="fr-FR" dirty="0"/>
              <a:t> the flight id</a:t>
            </a:r>
          </a:p>
          <a:p>
            <a:pPr lvl="1"/>
            <a:r>
              <a:rPr lang="fr-FR" dirty="0" err="1"/>
              <a:t>Compute</a:t>
            </a:r>
            <a:r>
              <a:rPr lang="fr-FR" dirty="0"/>
              <a:t> fuel </a:t>
            </a:r>
            <a:r>
              <a:rPr lang="fr-FR" dirty="0" err="1"/>
              <a:t>burn</a:t>
            </a:r>
            <a:r>
              <a:rPr lang="fr-FR" dirty="0"/>
              <a:t> relative start = fuel </a:t>
            </a:r>
            <a:r>
              <a:rPr lang="fr-FR" dirty="0" err="1"/>
              <a:t>burnt</a:t>
            </a:r>
            <a:r>
              <a:rPr lang="fr-FR" dirty="0"/>
              <a:t> start – takeoff (</a:t>
            </a:r>
            <a:r>
              <a:rPr lang="fr-FR" dirty="0" err="1"/>
              <a:t>from</a:t>
            </a:r>
            <a:r>
              <a:rPr lang="fr-FR" dirty="0"/>
              <a:t> the </a:t>
            </a:r>
            <a:r>
              <a:rPr lang="fr-FR" dirty="0" err="1"/>
              <a:t>related</a:t>
            </a:r>
            <a:r>
              <a:rPr lang="fr-FR" dirty="0"/>
              <a:t> flight </a:t>
            </a:r>
            <a:r>
              <a:rPr lang="fr-FR" dirty="0" err="1"/>
              <a:t>list</a:t>
            </a:r>
            <a:r>
              <a:rPr lang="fr-FR" dirty="0"/>
              <a:t>)</a:t>
            </a:r>
          </a:p>
          <a:p>
            <a:pPr lvl="1"/>
            <a:r>
              <a:rPr lang="fr-FR" dirty="0" err="1"/>
              <a:t>Compute</a:t>
            </a:r>
            <a:r>
              <a:rPr lang="fr-FR" dirty="0"/>
              <a:t> fuel </a:t>
            </a:r>
            <a:r>
              <a:rPr lang="fr-FR" dirty="0" err="1"/>
              <a:t>burn</a:t>
            </a:r>
            <a:r>
              <a:rPr lang="fr-FR" dirty="0"/>
              <a:t> relative end = fuel </a:t>
            </a:r>
            <a:r>
              <a:rPr lang="fr-FR" dirty="0" err="1"/>
              <a:t>burnt</a:t>
            </a:r>
            <a:r>
              <a:rPr lang="fr-FR" dirty="0"/>
              <a:t> end – takeoff (</a:t>
            </a:r>
            <a:r>
              <a:rPr lang="fr-FR" dirty="0" err="1"/>
              <a:t>from</a:t>
            </a:r>
            <a:r>
              <a:rPr lang="fr-FR" dirty="0"/>
              <a:t> the </a:t>
            </a:r>
            <a:r>
              <a:rPr lang="fr-FR" dirty="0" err="1"/>
              <a:t>related</a:t>
            </a:r>
            <a:r>
              <a:rPr lang="fr-FR" dirty="0"/>
              <a:t> flight </a:t>
            </a:r>
            <a:r>
              <a:rPr lang="fr-FR" dirty="0" err="1"/>
              <a:t>list</a:t>
            </a:r>
            <a:r>
              <a:rPr lang="fr-FR" dirty="0"/>
              <a:t>)</a:t>
            </a:r>
          </a:p>
          <a:p>
            <a:pPr lvl="1"/>
            <a:endParaRPr lang="fr-FR" dirty="0"/>
          </a:p>
          <a:p>
            <a:r>
              <a:rPr lang="fr-FR" dirty="0" err="1"/>
              <a:t>Extend</a:t>
            </a:r>
            <a:r>
              <a:rPr lang="fr-FR" dirty="0"/>
              <a:t> fuel records </a:t>
            </a:r>
            <a:r>
              <a:rPr lang="fr-FR" dirty="0" err="1"/>
              <a:t>with</a:t>
            </a:r>
            <a:r>
              <a:rPr lang="fr-FR" dirty="0"/>
              <a:t> </a:t>
            </a:r>
            <a:r>
              <a:rPr lang="fr-FR" dirty="0" err="1"/>
              <a:t>attributes</a:t>
            </a:r>
            <a:r>
              <a:rPr lang="fr-FR" dirty="0"/>
              <a:t> </a:t>
            </a:r>
            <a:r>
              <a:rPr lang="fr-FR" dirty="0" err="1"/>
              <a:t>coming</a:t>
            </a:r>
            <a:r>
              <a:rPr lang="fr-FR" dirty="0"/>
              <a:t> </a:t>
            </a:r>
            <a:r>
              <a:rPr lang="fr-FR" dirty="0" err="1"/>
              <a:t>from</a:t>
            </a:r>
            <a:r>
              <a:rPr lang="fr-FR" dirty="0"/>
              <a:t> the flight </a:t>
            </a:r>
            <a:r>
              <a:rPr lang="fr-FR" dirty="0" err="1"/>
              <a:t>list</a:t>
            </a:r>
            <a:endParaRPr lang="fr-FR" dirty="0"/>
          </a:p>
          <a:p>
            <a:pPr lvl="1"/>
            <a:r>
              <a:rPr lang="fr-FR" dirty="0" err="1"/>
              <a:t>Add</a:t>
            </a:r>
            <a:r>
              <a:rPr lang="fr-FR" dirty="0"/>
              <a:t> </a:t>
            </a:r>
            <a:r>
              <a:rPr lang="fr-FR" dirty="0" err="1"/>
              <a:t>origin</a:t>
            </a:r>
            <a:r>
              <a:rPr lang="fr-FR" dirty="0"/>
              <a:t> longitude, </a:t>
            </a:r>
            <a:r>
              <a:rPr lang="fr-FR" dirty="0" err="1"/>
              <a:t>origin</a:t>
            </a:r>
            <a:r>
              <a:rPr lang="fr-FR" dirty="0"/>
              <a:t> latitude, </a:t>
            </a:r>
            <a:r>
              <a:rPr lang="fr-FR" dirty="0" err="1"/>
              <a:t>origin_elevation</a:t>
            </a:r>
            <a:endParaRPr lang="fr-FR" dirty="0"/>
          </a:p>
          <a:p>
            <a:pPr lvl="1"/>
            <a:r>
              <a:rPr lang="fr-FR" dirty="0" err="1"/>
              <a:t>Add</a:t>
            </a:r>
            <a:r>
              <a:rPr lang="fr-FR" dirty="0"/>
              <a:t> destination longitude, destination latitude, destination </a:t>
            </a:r>
            <a:r>
              <a:rPr lang="fr-FR" dirty="0" err="1"/>
              <a:t>elevation</a:t>
            </a:r>
            <a:endParaRPr lang="fr-FR" dirty="0"/>
          </a:p>
          <a:p>
            <a:pPr lvl="1"/>
            <a:r>
              <a:rPr lang="fr-FR" dirty="0" err="1"/>
              <a:t>Add</a:t>
            </a:r>
            <a:r>
              <a:rPr lang="fr-FR" dirty="0"/>
              <a:t> flight distance </a:t>
            </a:r>
            <a:r>
              <a:rPr lang="fr-FR" dirty="0" err="1"/>
              <a:t>Nautical</a:t>
            </a:r>
            <a:r>
              <a:rPr lang="fr-FR" dirty="0"/>
              <a:t> Miles and flight duration seconds</a:t>
            </a:r>
          </a:p>
        </p:txBody>
      </p:sp>
    </p:spTree>
    <p:extLst>
      <p:ext uri="{BB962C8B-B14F-4D97-AF65-F5344CB8AC3E}">
        <p14:creationId xmlns:p14="http://schemas.microsoft.com/office/powerpoint/2010/main" val="2007016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F91BC-F0DA-DD0D-6A1F-984538A7C80B}"/>
              </a:ext>
            </a:extLst>
          </p:cNvPr>
          <p:cNvSpPr>
            <a:spLocks noGrp="1"/>
          </p:cNvSpPr>
          <p:nvPr>
            <p:ph type="title"/>
          </p:nvPr>
        </p:nvSpPr>
        <p:spPr/>
        <p:txBody>
          <a:bodyPr/>
          <a:lstStyle/>
          <a:p>
            <a:r>
              <a:rPr lang="en-US" dirty="0"/>
              <a:t>25 October 2025</a:t>
            </a:r>
          </a:p>
        </p:txBody>
      </p:sp>
      <p:sp>
        <p:nvSpPr>
          <p:cNvPr id="3" name="Content Placeholder 2">
            <a:extLst>
              <a:ext uri="{FF2B5EF4-FFF2-40B4-BE49-F238E27FC236}">
                <a16:creationId xmlns:a16="http://schemas.microsoft.com/office/drawing/2014/main" id="{EF973318-6B0D-586F-D290-49CF1352CE57}"/>
              </a:ext>
            </a:extLst>
          </p:cNvPr>
          <p:cNvSpPr>
            <a:spLocks noGrp="1"/>
          </p:cNvSpPr>
          <p:nvPr>
            <p:ph idx="1"/>
          </p:nvPr>
        </p:nvSpPr>
        <p:spPr>
          <a:xfrm>
            <a:off x="512420" y="1769806"/>
            <a:ext cx="10978945" cy="4329733"/>
          </a:xfrm>
        </p:spPr>
        <p:txBody>
          <a:bodyPr>
            <a:normAutofit fontScale="77500" lnSpcReduction="20000"/>
          </a:bodyPr>
          <a:lstStyle/>
          <a:p>
            <a:r>
              <a:rPr lang="en-US" dirty="0"/>
              <a:t>Input to the modeling</a:t>
            </a:r>
          </a:p>
          <a:p>
            <a:r>
              <a:rPr lang="en-GB" dirty="0"/>
              <a:t>Train-&gt; ['</a:t>
            </a:r>
            <a:r>
              <a:rPr lang="en-GB" dirty="0" err="1"/>
              <a:t>time_diff_seconds</a:t>
            </a:r>
            <a:r>
              <a:rPr lang="en-GB" sz="2100" b="1" dirty="0"/>
              <a:t>', '</a:t>
            </a:r>
            <a:r>
              <a:rPr lang="en-GB" sz="2100" b="1" dirty="0" err="1"/>
              <a:t>fuel_flow_kg_sec</a:t>
            </a:r>
            <a:r>
              <a:rPr lang="en-GB" sz="2100" b="1" dirty="0"/>
              <a:t>', </a:t>
            </a:r>
            <a:r>
              <a:rPr lang="en-GB" dirty="0"/>
              <a:t>'</a:t>
            </a:r>
            <a:r>
              <a:rPr lang="en-GB" dirty="0" err="1"/>
              <a:t>aircraft_latitude_at_fuel_start</a:t>
            </a:r>
            <a:r>
              <a:rPr lang="en-GB" dirty="0"/>
              <a:t>', '</a:t>
            </a:r>
            <a:r>
              <a:rPr lang="en-GB" dirty="0" err="1"/>
              <a:t>aircraft_longitude_at_fuel_start</a:t>
            </a:r>
            <a:r>
              <a:rPr lang="en-GB" dirty="0"/>
              <a:t>', '</a:t>
            </a:r>
            <a:r>
              <a:rPr lang="en-GB" dirty="0" err="1"/>
              <a:t>aircraft_latitude_at_fuel_end</a:t>
            </a:r>
            <a:r>
              <a:rPr lang="en-GB" dirty="0"/>
              <a:t>', '</a:t>
            </a:r>
            <a:r>
              <a:rPr lang="en-GB" dirty="0" err="1"/>
              <a:t>aircraft_longitude_at_fuel_end</a:t>
            </a:r>
            <a:r>
              <a:rPr lang="en-GB" dirty="0"/>
              <a:t>', '</a:t>
            </a:r>
            <a:r>
              <a:rPr lang="en-GB" dirty="0" err="1"/>
              <a:t>aircraft_distance_flown_Nm</a:t>
            </a:r>
            <a:r>
              <a:rPr lang="en-GB" dirty="0"/>
              <a:t>', '</a:t>
            </a:r>
            <a:r>
              <a:rPr lang="en-GB" dirty="0" err="1"/>
              <a:t>aircraft_altitude_ft_at_fuel_start</a:t>
            </a:r>
            <a:r>
              <a:rPr lang="en-GB" dirty="0"/>
              <a:t>', '</a:t>
            </a:r>
            <a:r>
              <a:rPr lang="en-GB" dirty="0" err="1"/>
              <a:t>aircraft_altitude_ft_at_fuel_end</a:t>
            </a:r>
            <a:r>
              <a:rPr lang="en-GB" dirty="0"/>
              <a:t>', '</a:t>
            </a:r>
            <a:r>
              <a:rPr lang="en-GB" dirty="0" err="1"/>
              <a:t>aircraft_computed_vertical_rate_ft_min</a:t>
            </a:r>
            <a:r>
              <a:rPr lang="en-GB" dirty="0"/>
              <a:t>', '</a:t>
            </a:r>
            <a:r>
              <a:rPr lang="en-GB" dirty="0" err="1"/>
              <a:t>aircraft_groundspeed_kt_at_fuel_start</a:t>
            </a:r>
            <a:r>
              <a:rPr lang="en-GB" dirty="0"/>
              <a:t>', '</a:t>
            </a:r>
            <a:r>
              <a:rPr lang="en-GB" dirty="0" err="1"/>
              <a:t>aircraft_groundspeed_kt_at_fuel_end</a:t>
            </a:r>
            <a:r>
              <a:rPr lang="en-GB" dirty="0"/>
              <a:t>', '</a:t>
            </a:r>
            <a:r>
              <a:rPr lang="en-GB" dirty="0" err="1"/>
              <a:t>aircraft_track_angle_deg_at_fuel_start</a:t>
            </a:r>
            <a:r>
              <a:rPr lang="en-GB" dirty="0"/>
              <a:t>', '</a:t>
            </a:r>
            <a:r>
              <a:rPr lang="en-GB" dirty="0" err="1"/>
              <a:t>aircraft_track_angle_deg_at_fuel_end</a:t>
            </a:r>
            <a:r>
              <a:rPr lang="en-GB" dirty="0"/>
              <a:t>', '</a:t>
            </a:r>
            <a:r>
              <a:rPr lang="en-GB" dirty="0" err="1"/>
              <a:t>aircraft_vertical_rate_ft_min_at_fuel_start</a:t>
            </a:r>
            <a:r>
              <a:rPr lang="en-GB" dirty="0"/>
              <a:t>', '</a:t>
            </a:r>
            <a:r>
              <a:rPr lang="en-GB" dirty="0" err="1"/>
              <a:t>aircraft_vertical_rate_ft_min_at_fuel_end</a:t>
            </a:r>
            <a:r>
              <a:rPr lang="en-GB" dirty="0"/>
              <a:t>', '</a:t>
            </a:r>
            <a:r>
              <a:rPr lang="en-GB" dirty="0" err="1"/>
              <a:t>origin_elevation_feet</a:t>
            </a:r>
            <a:r>
              <a:rPr lang="en-GB" dirty="0"/>
              <a:t>', '</a:t>
            </a:r>
            <a:r>
              <a:rPr lang="en-GB" dirty="0" err="1"/>
              <a:t>destination_elevation_feet</a:t>
            </a:r>
            <a:r>
              <a:rPr lang="en-GB" dirty="0"/>
              <a:t>', '</a:t>
            </a:r>
            <a:r>
              <a:rPr lang="en-GB" dirty="0" err="1"/>
              <a:t>flight_distance_Nm</a:t>
            </a:r>
            <a:r>
              <a:rPr lang="en-GB" dirty="0"/>
              <a:t>', '</a:t>
            </a:r>
            <a:r>
              <a:rPr lang="en-GB" dirty="0" err="1"/>
              <a:t>flight_duration_sec</a:t>
            </a:r>
            <a:r>
              <a:rPr lang="en-GB" dirty="0"/>
              <a:t>’]</a:t>
            </a:r>
          </a:p>
          <a:p>
            <a:r>
              <a:rPr lang="en-GB" dirty="0"/>
              <a:t>Rank -&gt; ['</a:t>
            </a:r>
            <a:r>
              <a:rPr lang="en-GB" dirty="0" err="1"/>
              <a:t>time_diff_seconds</a:t>
            </a:r>
            <a:r>
              <a:rPr lang="en-GB" dirty="0"/>
              <a:t>', '</a:t>
            </a:r>
            <a:r>
              <a:rPr lang="en-GB" dirty="0" err="1"/>
              <a:t>aircraft_latitude_at_fuel_start</a:t>
            </a:r>
            <a:r>
              <a:rPr lang="en-GB" dirty="0"/>
              <a:t>', '</a:t>
            </a:r>
            <a:r>
              <a:rPr lang="en-GB" dirty="0" err="1"/>
              <a:t>aircraft_longitude_at_fuel_start</a:t>
            </a:r>
            <a:r>
              <a:rPr lang="en-GB" dirty="0"/>
              <a:t>', '</a:t>
            </a:r>
            <a:r>
              <a:rPr lang="en-GB" dirty="0" err="1"/>
              <a:t>aircraft_latitude_at_fuel_end</a:t>
            </a:r>
            <a:r>
              <a:rPr lang="en-GB" dirty="0"/>
              <a:t>', '</a:t>
            </a:r>
            <a:r>
              <a:rPr lang="en-GB" dirty="0" err="1"/>
              <a:t>aircraft_longitude_at_fuel_end</a:t>
            </a:r>
            <a:r>
              <a:rPr lang="en-GB" dirty="0"/>
              <a:t>', '</a:t>
            </a:r>
            <a:r>
              <a:rPr lang="en-GB" dirty="0" err="1"/>
              <a:t>aircraft_distance_flown_Nm</a:t>
            </a:r>
            <a:r>
              <a:rPr lang="en-GB" dirty="0"/>
              <a:t>', '</a:t>
            </a:r>
            <a:r>
              <a:rPr lang="en-GB" dirty="0" err="1"/>
              <a:t>aircraft_altitude_ft_at_fuel_start</a:t>
            </a:r>
            <a:r>
              <a:rPr lang="en-GB" dirty="0"/>
              <a:t>', '</a:t>
            </a:r>
            <a:r>
              <a:rPr lang="en-GB" dirty="0" err="1"/>
              <a:t>aircraft_altitude_ft_at_fuel_end</a:t>
            </a:r>
            <a:r>
              <a:rPr lang="en-GB" dirty="0"/>
              <a:t>', '</a:t>
            </a:r>
            <a:r>
              <a:rPr lang="en-GB" dirty="0" err="1"/>
              <a:t>aircraft_computed_vertical_rate_ft_min</a:t>
            </a:r>
            <a:r>
              <a:rPr lang="en-GB" dirty="0"/>
              <a:t>', '</a:t>
            </a:r>
            <a:r>
              <a:rPr lang="en-GB" dirty="0" err="1"/>
              <a:t>aircraft_groundspeed_kt_at_fuel_start</a:t>
            </a:r>
            <a:r>
              <a:rPr lang="en-GB" dirty="0"/>
              <a:t>', '</a:t>
            </a:r>
            <a:r>
              <a:rPr lang="en-GB" dirty="0" err="1"/>
              <a:t>aircraft_groundspeed_kt_at_fuel_end</a:t>
            </a:r>
            <a:r>
              <a:rPr lang="en-GB" dirty="0"/>
              <a:t>', '</a:t>
            </a:r>
            <a:r>
              <a:rPr lang="en-GB" dirty="0" err="1"/>
              <a:t>aircraft_track_angle_deg_at_fuel_start</a:t>
            </a:r>
            <a:r>
              <a:rPr lang="en-GB" dirty="0"/>
              <a:t>', '</a:t>
            </a:r>
            <a:r>
              <a:rPr lang="en-GB" dirty="0" err="1"/>
              <a:t>aircraft_track_angle_deg_at_fuel_end</a:t>
            </a:r>
            <a:r>
              <a:rPr lang="en-GB" dirty="0"/>
              <a:t>', '</a:t>
            </a:r>
            <a:r>
              <a:rPr lang="en-GB" dirty="0" err="1"/>
              <a:t>aircraft_vertical_rate_ft_min_at_fuel_start</a:t>
            </a:r>
            <a:r>
              <a:rPr lang="en-GB" dirty="0"/>
              <a:t>', '</a:t>
            </a:r>
            <a:r>
              <a:rPr lang="en-GB" dirty="0" err="1"/>
              <a:t>aircraft_vertical_rate_ft_min_at_fuel_end</a:t>
            </a:r>
            <a:r>
              <a:rPr lang="en-GB" dirty="0"/>
              <a:t>', '</a:t>
            </a:r>
            <a:r>
              <a:rPr lang="en-GB" dirty="0" err="1"/>
              <a:t>origin_elevation_feet</a:t>
            </a:r>
            <a:r>
              <a:rPr lang="en-GB" dirty="0"/>
              <a:t>', '</a:t>
            </a:r>
            <a:r>
              <a:rPr lang="en-GB" dirty="0" err="1"/>
              <a:t>destination_elevation_feet</a:t>
            </a:r>
            <a:r>
              <a:rPr lang="en-GB" dirty="0"/>
              <a:t>', '</a:t>
            </a:r>
            <a:r>
              <a:rPr lang="en-GB" dirty="0" err="1"/>
              <a:t>flight_distance_Nm</a:t>
            </a:r>
            <a:r>
              <a:rPr lang="en-GB" dirty="0"/>
              <a:t>', '</a:t>
            </a:r>
            <a:r>
              <a:rPr lang="en-GB" dirty="0" err="1"/>
              <a:t>flight_duration_sec</a:t>
            </a:r>
            <a:r>
              <a:rPr lang="en-GB" dirty="0"/>
              <a:t>']</a:t>
            </a:r>
          </a:p>
          <a:p>
            <a:br>
              <a:rPr lang="en-GB" dirty="0"/>
            </a:br>
            <a:endParaRPr lang="en-GB" dirty="0"/>
          </a:p>
          <a:p>
            <a:endParaRPr lang="en-US" dirty="0"/>
          </a:p>
        </p:txBody>
      </p:sp>
    </p:spTree>
    <p:extLst>
      <p:ext uri="{BB962C8B-B14F-4D97-AF65-F5344CB8AC3E}">
        <p14:creationId xmlns:p14="http://schemas.microsoft.com/office/powerpoint/2010/main" val="3912761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DF38-1448-BFEE-F3FC-51DEEA0C56D7}"/>
              </a:ext>
            </a:extLst>
          </p:cNvPr>
          <p:cNvSpPr>
            <a:spLocks noGrp="1"/>
          </p:cNvSpPr>
          <p:nvPr>
            <p:ph type="title"/>
          </p:nvPr>
        </p:nvSpPr>
        <p:spPr/>
        <p:txBody>
          <a:bodyPr/>
          <a:lstStyle/>
          <a:p>
            <a:r>
              <a:rPr lang="en-US" dirty="0"/>
              <a:t>missing</a:t>
            </a:r>
          </a:p>
        </p:txBody>
      </p:sp>
      <p:sp>
        <p:nvSpPr>
          <p:cNvPr id="3" name="Content Placeholder 2">
            <a:extLst>
              <a:ext uri="{FF2B5EF4-FFF2-40B4-BE49-F238E27FC236}">
                <a16:creationId xmlns:a16="http://schemas.microsoft.com/office/drawing/2014/main" id="{3A67C13F-6F37-56B4-9A2A-28C2F35CD88B}"/>
              </a:ext>
            </a:extLst>
          </p:cNvPr>
          <p:cNvSpPr>
            <a:spLocks noGrp="1"/>
          </p:cNvSpPr>
          <p:nvPr>
            <p:ph idx="1"/>
          </p:nvPr>
        </p:nvSpPr>
        <p:spPr/>
        <p:txBody>
          <a:bodyPr/>
          <a:lstStyle/>
          <a:p>
            <a:r>
              <a:rPr lang="en-US" dirty="0"/>
              <a:t>Date of the flight -&gt; year, month, day in the year</a:t>
            </a:r>
          </a:p>
          <a:p>
            <a:r>
              <a:rPr lang="en-US" dirty="0"/>
              <a:t>Fuel burn relative start to takeoff</a:t>
            </a:r>
          </a:p>
          <a:p>
            <a:r>
              <a:rPr lang="en-US" dirty="0"/>
              <a:t>Fuel burn relative end to takeoff</a:t>
            </a:r>
          </a:p>
          <a:p>
            <a:r>
              <a:rPr lang="en-US" dirty="0"/>
              <a:t>Fuel burn relative end to landed</a:t>
            </a:r>
          </a:p>
          <a:p>
            <a:r>
              <a:rPr lang="en-US" dirty="0"/>
              <a:t>Mach</a:t>
            </a:r>
          </a:p>
          <a:p>
            <a:r>
              <a:rPr lang="en-US" dirty="0"/>
              <a:t>CAS </a:t>
            </a:r>
          </a:p>
          <a:p>
            <a:r>
              <a:rPr lang="en-US" dirty="0"/>
              <a:t>TAS</a:t>
            </a:r>
          </a:p>
          <a:p>
            <a:r>
              <a:rPr lang="en-US"/>
              <a:t>Aircrafts data</a:t>
            </a:r>
            <a:endParaRPr lang="en-US" dirty="0"/>
          </a:p>
        </p:txBody>
      </p:sp>
    </p:spTree>
    <p:extLst>
      <p:ext uri="{BB962C8B-B14F-4D97-AF65-F5344CB8AC3E}">
        <p14:creationId xmlns:p14="http://schemas.microsoft.com/office/powerpoint/2010/main" val="684674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5F-B378-8BDC-8A71-DCC0EE4A6592}"/>
              </a:ext>
            </a:extLst>
          </p:cNvPr>
          <p:cNvSpPr>
            <a:spLocks noGrp="1"/>
          </p:cNvSpPr>
          <p:nvPr>
            <p:ph type="title"/>
          </p:nvPr>
        </p:nvSpPr>
        <p:spPr/>
        <p:txBody>
          <a:bodyPr/>
          <a:lstStyle/>
          <a:p>
            <a:r>
              <a:rPr lang="fr-FR" dirty="0" err="1"/>
              <a:t>steps</a:t>
            </a:r>
            <a:endParaRPr lang="en-GB" dirty="0"/>
          </a:p>
        </p:txBody>
      </p:sp>
      <p:graphicFrame>
        <p:nvGraphicFramePr>
          <p:cNvPr id="3" name="Diagram 2">
            <a:extLst>
              <a:ext uri="{FF2B5EF4-FFF2-40B4-BE49-F238E27FC236}">
                <a16:creationId xmlns:a16="http://schemas.microsoft.com/office/drawing/2014/main" id="{C6DEC4B2-035B-FCF7-AEA3-67F665400264}"/>
              </a:ext>
            </a:extLst>
          </p:cNvPr>
          <p:cNvGraphicFramePr/>
          <p:nvPr>
            <p:extLst>
              <p:ext uri="{D42A27DB-BD31-4B8C-83A1-F6EECF244321}">
                <p14:modId xmlns:p14="http://schemas.microsoft.com/office/powerpoint/2010/main" val="25572005"/>
              </p:ext>
            </p:extLst>
          </p:nvPr>
        </p:nvGraphicFramePr>
        <p:xfrm>
          <a:off x="636104" y="719666"/>
          <a:ext cx="1075579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252F40C-AB3D-C08B-678A-A9F5D7F499A1}"/>
              </a:ext>
            </a:extLst>
          </p:cNvPr>
          <p:cNvSpPr txBox="1"/>
          <p:nvPr/>
        </p:nvSpPr>
        <p:spPr>
          <a:xfrm>
            <a:off x="4303643" y="4862094"/>
            <a:ext cx="3584713" cy="1077218"/>
          </a:xfrm>
          <a:prstGeom prst="rect">
            <a:avLst/>
          </a:prstGeom>
          <a:noFill/>
        </p:spPr>
        <p:txBody>
          <a:bodyPr wrap="square" rtlCol="0">
            <a:spAutoFit/>
          </a:bodyPr>
          <a:lstStyle/>
          <a:p>
            <a:r>
              <a:rPr lang="fr-FR" sz="1600" dirty="0"/>
              <a:t>Use fuel start end relative </a:t>
            </a:r>
            <a:r>
              <a:rPr lang="fr-FR" sz="1600" dirty="0" err="1"/>
              <a:t>stamp</a:t>
            </a:r>
            <a:r>
              <a:rPr lang="fr-FR" sz="1600" dirty="0"/>
              <a:t> to </a:t>
            </a:r>
            <a:r>
              <a:rPr lang="fr-FR" sz="1600" dirty="0" err="1"/>
              <a:t>link</a:t>
            </a:r>
            <a:r>
              <a:rPr lang="fr-FR" sz="1600" dirty="0"/>
              <a:t> </a:t>
            </a:r>
            <a:r>
              <a:rPr lang="fr-FR" sz="1600" dirty="0" err="1"/>
              <a:t>with</a:t>
            </a:r>
            <a:r>
              <a:rPr lang="fr-FR" sz="1600" dirty="0"/>
              <a:t> flight record timestamp</a:t>
            </a:r>
          </a:p>
          <a:p>
            <a:r>
              <a:rPr lang="fr-FR" sz="1600" dirty="0"/>
              <a:t>Timestamp </a:t>
            </a:r>
            <a:r>
              <a:rPr lang="fr-FR" sz="1600" dirty="0" err="1"/>
              <a:t>inside</a:t>
            </a:r>
            <a:r>
              <a:rPr lang="fr-FR" sz="1600" dirty="0"/>
              <a:t> start – end of fuel record</a:t>
            </a:r>
            <a:endParaRPr lang="en-GB" sz="1600" dirty="0"/>
          </a:p>
        </p:txBody>
      </p:sp>
      <p:sp>
        <p:nvSpPr>
          <p:cNvPr id="5" name="TextBox 4">
            <a:extLst>
              <a:ext uri="{FF2B5EF4-FFF2-40B4-BE49-F238E27FC236}">
                <a16:creationId xmlns:a16="http://schemas.microsoft.com/office/drawing/2014/main" id="{A5B69DEF-CE99-03F8-3A07-4AD3ADB83FA9}"/>
              </a:ext>
            </a:extLst>
          </p:cNvPr>
          <p:cNvSpPr txBox="1"/>
          <p:nvPr/>
        </p:nvSpPr>
        <p:spPr>
          <a:xfrm>
            <a:off x="636932" y="1721104"/>
            <a:ext cx="3584713" cy="338554"/>
          </a:xfrm>
          <a:prstGeom prst="rect">
            <a:avLst/>
          </a:prstGeom>
          <a:noFill/>
        </p:spPr>
        <p:txBody>
          <a:bodyPr wrap="square" rtlCol="0">
            <a:spAutoFit/>
          </a:bodyPr>
          <a:lstStyle/>
          <a:p>
            <a:r>
              <a:rPr lang="fr-FR" sz="1600" dirty="0" err="1"/>
              <a:t>Compute</a:t>
            </a:r>
            <a:r>
              <a:rPr lang="fr-FR" sz="1600" dirty="0"/>
              <a:t> fuel flow kg per seconds</a:t>
            </a:r>
            <a:endParaRPr lang="en-GB" sz="1600" dirty="0"/>
          </a:p>
        </p:txBody>
      </p:sp>
      <p:sp>
        <p:nvSpPr>
          <p:cNvPr id="6" name="TextBox 5">
            <a:extLst>
              <a:ext uri="{FF2B5EF4-FFF2-40B4-BE49-F238E27FC236}">
                <a16:creationId xmlns:a16="http://schemas.microsoft.com/office/drawing/2014/main" id="{B46D45C7-56A4-BD95-257F-E610125BBC0D}"/>
              </a:ext>
            </a:extLst>
          </p:cNvPr>
          <p:cNvSpPr txBox="1"/>
          <p:nvPr/>
        </p:nvSpPr>
        <p:spPr>
          <a:xfrm>
            <a:off x="800100" y="4825538"/>
            <a:ext cx="3584713" cy="584775"/>
          </a:xfrm>
          <a:prstGeom prst="rect">
            <a:avLst/>
          </a:prstGeom>
          <a:noFill/>
        </p:spPr>
        <p:txBody>
          <a:bodyPr wrap="square" rtlCol="0">
            <a:spAutoFit/>
          </a:bodyPr>
          <a:lstStyle/>
          <a:p>
            <a:r>
              <a:rPr lang="fr-FR" sz="1600" dirty="0" err="1"/>
              <a:t>Compute</a:t>
            </a:r>
            <a:r>
              <a:rPr lang="fr-FR" sz="1600" dirty="0"/>
              <a:t> flight distance (Nm)</a:t>
            </a:r>
          </a:p>
          <a:p>
            <a:r>
              <a:rPr lang="fr-FR" sz="1600" dirty="0" err="1"/>
              <a:t>Compute</a:t>
            </a:r>
            <a:r>
              <a:rPr lang="fr-FR" sz="1600" dirty="0"/>
              <a:t> flight duration (seconds)</a:t>
            </a:r>
            <a:endParaRPr lang="en-GB" sz="1600" dirty="0"/>
          </a:p>
        </p:txBody>
      </p:sp>
      <p:sp>
        <p:nvSpPr>
          <p:cNvPr id="7" name="TextBox 6">
            <a:extLst>
              <a:ext uri="{FF2B5EF4-FFF2-40B4-BE49-F238E27FC236}">
                <a16:creationId xmlns:a16="http://schemas.microsoft.com/office/drawing/2014/main" id="{DD0BF4DF-99DF-73B8-CACE-62CF391DF37F}"/>
              </a:ext>
            </a:extLst>
          </p:cNvPr>
          <p:cNvSpPr txBox="1"/>
          <p:nvPr/>
        </p:nvSpPr>
        <p:spPr>
          <a:xfrm>
            <a:off x="6178000" y="1721104"/>
            <a:ext cx="3584713" cy="584775"/>
          </a:xfrm>
          <a:prstGeom prst="rect">
            <a:avLst/>
          </a:prstGeom>
          <a:noFill/>
        </p:spPr>
        <p:txBody>
          <a:bodyPr wrap="square" rtlCol="0">
            <a:spAutoFit/>
          </a:bodyPr>
          <a:lstStyle/>
          <a:p>
            <a:r>
              <a:rPr lang="fr-FR" sz="1600" dirty="0"/>
              <a:t>Encode </a:t>
            </a:r>
            <a:r>
              <a:rPr lang="fr-FR" sz="1600" dirty="0" err="1"/>
              <a:t>aircraft_icao_code</a:t>
            </a:r>
            <a:endParaRPr lang="fr-FR" sz="1600" dirty="0"/>
          </a:p>
          <a:p>
            <a:r>
              <a:rPr lang="fr-FR" sz="1600" dirty="0" err="1"/>
              <a:t>Scale</a:t>
            </a:r>
            <a:r>
              <a:rPr lang="fr-FR" sz="1600" dirty="0"/>
              <a:t> all </a:t>
            </a:r>
            <a:r>
              <a:rPr lang="fr-FR" sz="1600" dirty="0" err="1"/>
              <a:t>columns</a:t>
            </a:r>
            <a:endParaRPr lang="en-GB" sz="1600" dirty="0"/>
          </a:p>
        </p:txBody>
      </p:sp>
    </p:spTree>
    <p:extLst>
      <p:ext uri="{BB962C8B-B14F-4D97-AF65-F5344CB8AC3E}">
        <p14:creationId xmlns:p14="http://schemas.microsoft.com/office/powerpoint/2010/main" val="939318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000C-107D-7FAC-7389-73DBCAC2C58B}"/>
              </a:ext>
            </a:extLst>
          </p:cNvPr>
          <p:cNvSpPr>
            <a:spLocks noGrp="1"/>
          </p:cNvSpPr>
          <p:nvPr>
            <p:ph type="title"/>
          </p:nvPr>
        </p:nvSpPr>
        <p:spPr/>
        <p:txBody>
          <a:bodyPr/>
          <a:lstStyle/>
          <a:p>
            <a:r>
              <a:rPr lang="en-US" dirty="0"/>
              <a:t>Flight file with issues</a:t>
            </a:r>
          </a:p>
        </p:txBody>
      </p:sp>
      <p:sp>
        <p:nvSpPr>
          <p:cNvPr id="3" name="Content Placeholder 2">
            <a:extLst>
              <a:ext uri="{FF2B5EF4-FFF2-40B4-BE49-F238E27FC236}">
                <a16:creationId xmlns:a16="http://schemas.microsoft.com/office/drawing/2014/main" id="{8A7A4552-AFDE-9864-0755-CE95A5CE2AD3}"/>
              </a:ext>
            </a:extLst>
          </p:cNvPr>
          <p:cNvSpPr>
            <a:spLocks noGrp="1"/>
          </p:cNvSpPr>
          <p:nvPr>
            <p:ph idx="1"/>
          </p:nvPr>
        </p:nvSpPr>
        <p:spPr/>
        <p:txBody>
          <a:bodyPr/>
          <a:lstStyle/>
          <a:p>
            <a:r>
              <a:rPr lang="en-GB" dirty="0"/>
              <a:t>Parquet file &lt;&lt;C:\Users\</a:t>
            </a:r>
            <a:r>
              <a:rPr lang="en-GB" dirty="0" err="1"/>
              <a:t>rober</a:t>
            </a:r>
            <a:r>
              <a:rPr lang="en-GB" dirty="0"/>
              <a:t>\git\PRCdataChallenge2025\Data-Download-</a:t>
            </a:r>
            <a:r>
              <a:rPr lang="en-GB" dirty="0" err="1"/>
              <a:t>OpenSkyNetwork</a:t>
            </a:r>
            <a:r>
              <a:rPr lang="en-GB" dirty="0"/>
              <a:t>\competition-rank-data\prc806717600.parquet&gt;</a:t>
            </a:r>
            <a:endParaRPr lang="en-US" dirty="0"/>
          </a:p>
        </p:txBody>
      </p:sp>
    </p:spTree>
    <p:extLst>
      <p:ext uri="{BB962C8B-B14F-4D97-AF65-F5344CB8AC3E}">
        <p14:creationId xmlns:p14="http://schemas.microsoft.com/office/powerpoint/2010/main" val="334429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66D1B-9603-29C3-0893-D088DC5CA243}"/>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Fundamental concepts of regression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8BED378-22F8-80B1-EF95-B13B632B390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Definition of Regression</a:t>
            </a:r>
          </a:p>
          <a:p>
            <a:pPr marL="0" lvl="1" indent="0">
              <a:buFont typeface="Arial" panose="020B0604020202020204" pitchFamily="34" charset="0"/>
              <a:buNone/>
            </a:pPr>
            <a:r>
              <a:rPr lang="en-GB" sz="1400"/>
              <a:t>Regression estimates relationships between dependent and independent variables to understand their connection.</a:t>
            </a:r>
          </a:p>
          <a:p>
            <a:pPr marL="0" indent="0">
              <a:spcBef>
                <a:spcPts val="2500"/>
              </a:spcBef>
              <a:buFont typeface="Arial" panose="020B0604020202020204" pitchFamily="34" charset="0"/>
              <a:buNone/>
            </a:pPr>
            <a:r>
              <a:rPr lang="en-GB" sz="1400" b="1"/>
              <a:t>Predicting Continuous Outcomes</a:t>
            </a:r>
          </a:p>
          <a:p>
            <a:pPr marL="0" lvl="1" indent="0">
              <a:buFont typeface="Arial" panose="020B0604020202020204" pitchFamily="34" charset="0"/>
              <a:buNone/>
            </a:pPr>
            <a:r>
              <a:rPr lang="en-GB" sz="1400"/>
              <a:t>The goal of regression is to predict continuous variables based on input data from other variables.</a:t>
            </a:r>
          </a:p>
          <a:p>
            <a:pPr marL="0" indent="0">
              <a:spcBef>
                <a:spcPts val="2500"/>
              </a:spcBef>
              <a:buFont typeface="Arial" panose="020B0604020202020204" pitchFamily="34" charset="0"/>
              <a:buNone/>
            </a:pPr>
            <a:r>
              <a:rPr lang="en-GB" sz="1400" b="1"/>
              <a:t>Understanding Variable Influence</a:t>
            </a:r>
          </a:p>
          <a:p>
            <a:pPr marL="0" lvl="1" indent="0">
              <a:buFont typeface="Arial" panose="020B0604020202020204" pitchFamily="34" charset="0"/>
              <a:buNone/>
            </a:pPr>
            <a:r>
              <a:rPr lang="en-GB" sz="1400"/>
              <a:t>Regression helps identify how independent variables influence the dependent variable in a measurable way.</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tock Market, Exchange, Digital Data, Information Screen, Background">
            <a:extLst>
              <a:ext uri="{FF2B5EF4-FFF2-40B4-BE49-F238E27FC236}">
                <a16:creationId xmlns:a16="http://schemas.microsoft.com/office/drawing/2014/main" id="{D0E8F700-5234-4163-B935-7AA3C3A41875}"/>
              </a:ext>
            </a:extLst>
          </p:cNvPr>
          <p:cNvPicPr>
            <a:picLocks noGrp="1" noChangeAspect="1"/>
          </p:cNvPicPr>
          <p:nvPr>
            <p:ph sz="half" idx="1"/>
          </p:nvPr>
        </p:nvPicPr>
        <p:blipFill>
          <a:blip r:embed="rId3"/>
          <a:srcRect l="35242" r="2507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49028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97F53-571D-9F18-7351-867C42725556}"/>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Types of regression problems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8FB1C5A-09E8-DF82-4058-18CA91A1D03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Linear Regression</a:t>
            </a:r>
          </a:p>
          <a:p>
            <a:pPr marL="0" lvl="1" indent="0">
              <a:buFont typeface="Arial" panose="020B0604020202020204" pitchFamily="34" charset="0"/>
              <a:buNone/>
            </a:pPr>
            <a:r>
              <a:rPr lang="en-GB" sz="1400"/>
              <a:t>Linear regression models the relationship between variables using a straight line for simple, direct trends.</a:t>
            </a:r>
          </a:p>
          <a:p>
            <a:pPr marL="0" indent="0">
              <a:spcBef>
                <a:spcPts val="2500"/>
              </a:spcBef>
              <a:buFont typeface="Arial" panose="020B0604020202020204" pitchFamily="34" charset="0"/>
              <a:buNone/>
            </a:pPr>
            <a:r>
              <a:rPr lang="en-GB" sz="1400" b="1"/>
              <a:t>Polynomial Regression</a:t>
            </a:r>
          </a:p>
          <a:p>
            <a:pPr marL="0" lvl="1" indent="0">
              <a:buFont typeface="Arial" panose="020B0604020202020204" pitchFamily="34" charset="0"/>
              <a:buNone/>
            </a:pPr>
            <a:r>
              <a:rPr lang="en-GB" sz="1400"/>
              <a:t>Polynomial regression handles complex data by fitting a curved line to capture non-linear relationships.</a:t>
            </a:r>
          </a:p>
          <a:p>
            <a:pPr marL="0" indent="0">
              <a:spcBef>
                <a:spcPts val="2500"/>
              </a:spcBef>
              <a:buFont typeface="Arial" panose="020B0604020202020204" pitchFamily="34" charset="0"/>
              <a:buNone/>
            </a:pPr>
            <a:r>
              <a:rPr lang="en-GB" sz="1400" b="1"/>
              <a:t>Logistic Regression</a:t>
            </a:r>
          </a:p>
          <a:p>
            <a:pPr marL="0" lvl="1" indent="0">
              <a:buFont typeface="Arial" panose="020B0604020202020204" pitchFamily="34" charset="0"/>
              <a:buNone/>
            </a:pPr>
            <a:r>
              <a:rPr lang="en-GB" sz="1400"/>
              <a:t>Logistic regression models probabilities for classification problems using an S-shaped logistic curve.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A09B6386-DD44-4699-A823-1B180C0F2F3F}"/>
              </a:ext>
            </a:extLst>
          </p:cNvPr>
          <p:cNvPicPr>
            <a:picLocks noGrp="1" noChangeAspect="1"/>
          </p:cNvPicPr>
          <p:nvPr>
            <p:ph sz="half" idx="1"/>
          </p:nvPr>
        </p:nvPicPr>
        <p:blipFill>
          <a:blip r:embed="rId3"/>
          <a:srcRect l="31740" r="36903"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133633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27750-593E-0EE3-B683-479F2AF599A6}"/>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400"/>
              <a:t>Advantages of TensorFlow for regression tasks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ourth industrial revolution technology concept">
            <a:extLst>
              <a:ext uri="{FF2B5EF4-FFF2-40B4-BE49-F238E27FC236}">
                <a16:creationId xmlns:a16="http://schemas.microsoft.com/office/drawing/2014/main" id="{9F1A8191-8007-4A9D-88FE-B7F752EDD9FC}"/>
              </a:ext>
            </a:extLst>
          </p:cNvPr>
          <p:cNvPicPr>
            <a:picLocks noGrp="1" noChangeAspect="1"/>
          </p:cNvPicPr>
          <p:nvPr>
            <p:ph sz="half" idx="1"/>
          </p:nvPr>
        </p:nvPicPr>
        <p:blipFill>
          <a:blip r:embed="rId3"/>
          <a:srcRect l="6281" r="1912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E010D511-0086-5025-7B8D-474643C405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GB" sz="1400" b="1"/>
              <a:t>Scalable Model Building</a:t>
            </a:r>
          </a:p>
          <a:p>
            <a:pPr marL="0" lvl="1" indent="0">
              <a:buFont typeface="Arial" panose="020B0604020202020204" pitchFamily="34" charset="0"/>
              <a:buNone/>
            </a:pPr>
            <a:r>
              <a:rPr lang="en-GB" sz="1400"/>
              <a:t>TensorFlow supports scalable construction of regression models suitable for various data sizes and complexities.</a:t>
            </a:r>
          </a:p>
          <a:p>
            <a:pPr marL="0" indent="0">
              <a:spcBef>
                <a:spcPts val="2500"/>
              </a:spcBef>
              <a:buFont typeface="Arial" panose="020B0604020202020204" pitchFamily="34" charset="0"/>
              <a:buNone/>
            </a:pPr>
            <a:r>
              <a:rPr lang="en-GB" sz="1400" b="1"/>
              <a:t>Data Pipeline Integration</a:t>
            </a:r>
          </a:p>
          <a:p>
            <a:pPr marL="0" lvl="1" indent="0">
              <a:buFont typeface="Arial" panose="020B0604020202020204" pitchFamily="34" charset="0"/>
              <a:buNone/>
            </a:pPr>
            <a:r>
              <a:rPr lang="en-GB" sz="1400"/>
              <a:t>TensorFlow easily integrates with diverse data pipelines ensuring smooth data flow for regression tasks.</a:t>
            </a:r>
          </a:p>
          <a:p>
            <a:pPr marL="0" indent="0">
              <a:spcBef>
                <a:spcPts val="2500"/>
              </a:spcBef>
              <a:buFont typeface="Arial" panose="020B0604020202020204" pitchFamily="34" charset="0"/>
              <a:buNone/>
            </a:pPr>
            <a:r>
              <a:rPr lang="en-GB" sz="1400" b="1"/>
              <a:t>Robust Training and Evaluation</a:t>
            </a:r>
          </a:p>
          <a:p>
            <a:pPr marL="0" lvl="1" indent="0">
              <a:buFont typeface="Arial" panose="020B0604020202020204" pitchFamily="34" charset="0"/>
              <a:buNone/>
            </a:pPr>
            <a:r>
              <a:rPr lang="en-GB" sz="1400"/>
              <a:t>TensorFlow offers comprehensive tools for training, evaluation, and optimisation of regression models.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970F2-DED3-2A6F-7CA5-490B420BB4E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Preparing data for TensorFlow regression</a:t>
            </a:r>
          </a:p>
        </p:txBody>
      </p:sp>
      <p:pic>
        <p:nvPicPr>
          <p:cNvPr id="5" name="Content Placeholder 4" descr="3D illustration.">
            <a:extLst>
              <a:ext uri="{FF2B5EF4-FFF2-40B4-BE49-F238E27FC236}">
                <a16:creationId xmlns:a16="http://schemas.microsoft.com/office/drawing/2014/main" id="{3EB1BA34-92B7-4C4A-9486-656D9A6C43C7}"/>
              </a:ext>
            </a:extLst>
          </p:cNvPr>
          <p:cNvPicPr>
            <a:picLocks noGrp="1" noChangeAspect="1"/>
          </p:cNvPicPr>
          <p:nvPr>
            <p:ph sz="half" idx="1"/>
          </p:nvPr>
        </p:nvPicPr>
        <p:blipFill>
          <a:blip r:embed="rId3"/>
          <a:srcRect l="3769" r="50351"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D1ED575-EAAE-99B8-7743-8C625695C4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Data Cleaning</a:t>
            </a:r>
          </a:p>
          <a:p>
            <a:pPr marL="0" lvl="1" indent="0">
              <a:buFont typeface="Arial" panose="020B0604020202020204" pitchFamily="34" charset="0"/>
              <a:buNone/>
            </a:pPr>
            <a:r>
              <a:rPr lang="en-GB" sz="1400"/>
              <a:t>Removing errors and inconsistencies from data is essential for accurate regression model training.</a:t>
            </a:r>
          </a:p>
          <a:p>
            <a:pPr marL="0" indent="0">
              <a:spcBef>
                <a:spcPts val="2500"/>
              </a:spcBef>
              <a:buFont typeface="Arial" panose="020B0604020202020204" pitchFamily="34" charset="0"/>
              <a:buNone/>
            </a:pPr>
            <a:r>
              <a:rPr lang="en-GB" sz="1400" b="1"/>
              <a:t>Data Normalisation</a:t>
            </a:r>
          </a:p>
          <a:p>
            <a:pPr marL="0" lvl="1" indent="0">
              <a:buFont typeface="Arial" panose="020B0604020202020204" pitchFamily="34" charset="0"/>
              <a:buNone/>
            </a:pPr>
            <a:r>
              <a:rPr lang="en-GB" sz="1400"/>
              <a:t>Normalising data scales values to a common range, improving model convergence and performance.</a:t>
            </a:r>
          </a:p>
          <a:p>
            <a:pPr marL="0" indent="0">
              <a:spcBef>
                <a:spcPts val="2500"/>
              </a:spcBef>
              <a:buFont typeface="Arial" panose="020B0604020202020204" pitchFamily="34" charset="0"/>
              <a:buNone/>
            </a:pPr>
            <a:r>
              <a:rPr lang="en-GB" sz="1400" b="1"/>
              <a:t>Training and Testing Split</a:t>
            </a:r>
          </a:p>
          <a:p>
            <a:pPr marL="0" lvl="1" indent="0">
              <a:buFont typeface="Arial" panose="020B0604020202020204" pitchFamily="34" charset="0"/>
              <a:buNone/>
            </a:pPr>
            <a:r>
              <a:rPr lang="en-GB" sz="1400"/>
              <a:t>Splitting data into training and testing sets helps evaluate model accuracy and avoid overfitting.</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029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BED9C-316D-5C43-DDBF-BA1AC6F59CB5}"/>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a:t>Building a linear regression model</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4E72619-BF2B-19C2-00FD-9A90087617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Font typeface="Arial" panose="020B0604020202020204" pitchFamily="34" charset="0"/>
              <a:buNone/>
            </a:pPr>
            <a:r>
              <a:rPr lang="en-GB" sz="1400" b="1"/>
              <a:t>Model Structure</a:t>
            </a:r>
          </a:p>
          <a:p>
            <a:pPr marL="0" lvl="1" indent="0">
              <a:buFont typeface="Arial" panose="020B0604020202020204" pitchFamily="34" charset="0"/>
              <a:buNone/>
            </a:pPr>
            <a:r>
              <a:rPr lang="en-GB" sz="1400"/>
              <a:t>Linear regression uses layers to connect input features with output predictions clearly and efficiently.</a:t>
            </a:r>
          </a:p>
          <a:p>
            <a:pPr marL="0" indent="0">
              <a:spcBef>
                <a:spcPts val="2500"/>
              </a:spcBef>
              <a:buFont typeface="Arial" panose="020B0604020202020204" pitchFamily="34" charset="0"/>
              <a:buNone/>
            </a:pPr>
            <a:r>
              <a:rPr lang="en-GB" sz="1400" b="1"/>
              <a:t>Weight Optimization</a:t>
            </a:r>
          </a:p>
          <a:p>
            <a:pPr marL="0" lvl="1" indent="0">
              <a:buFont typeface="Arial" panose="020B0604020202020204" pitchFamily="34" charset="0"/>
              <a:buNone/>
            </a:pPr>
            <a:r>
              <a:rPr lang="en-GB" sz="1400"/>
              <a:t>Weights are adjusted during training to minimise prediction errors and improve model accuracy.</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FB1D8915-DF67-4153-9A23-FBBFB9F03C4B}"/>
              </a:ext>
            </a:extLst>
          </p:cNvPr>
          <p:cNvPicPr>
            <a:picLocks noGrp="1" noChangeAspect="1"/>
          </p:cNvPicPr>
          <p:nvPr>
            <p:ph sz="half" idx="1"/>
          </p:nvPr>
        </p:nvPicPr>
        <p:blipFill>
          <a:blip r:embed="rId3"/>
          <a:srcRect l="13636" r="27534" b="-1"/>
          <a:stretch>
            <a:fillRect/>
          </a:stretch>
        </p:blipFill>
        <p:spPr>
          <a:xfrm>
            <a:off x="6147816" y="10"/>
            <a:ext cx="6044184" cy="6857990"/>
          </a:xfrm>
          <a:prstGeom prst="rect">
            <a:avLst/>
          </a:prstGeom>
        </p:spPr>
      </p:pic>
    </p:spTree>
    <p:extLst>
      <p:ext uri="{BB962C8B-B14F-4D97-AF65-F5344CB8AC3E}">
        <p14:creationId xmlns:p14="http://schemas.microsoft.com/office/powerpoint/2010/main" val="136060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75690-E1EB-2867-15B3-097FA6F4085C}"/>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Training, evaluation, and interpretation</a:t>
            </a:r>
          </a:p>
        </p:txBody>
      </p:sp>
      <p:pic>
        <p:nvPicPr>
          <p:cNvPr id="5" name="Content Placeholder 4" descr="Female drawing flow chart">
            <a:extLst>
              <a:ext uri="{FF2B5EF4-FFF2-40B4-BE49-F238E27FC236}">
                <a16:creationId xmlns:a16="http://schemas.microsoft.com/office/drawing/2014/main" id="{93D6F561-8231-4495-9972-78CE1A85AAD3}"/>
              </a:ext>
            </a:extLst>
          </p:cNvPr>
          <p:cNvPicPr>
            <a:picLocks noGrp="1" noChangeAspect="1"/>
          </p:cNvPicPr>
          <p:nvPr>
            <p:ph sz="half" idx="1"/>
          </p:nvPr>
        </p:nvPicPr>
        <p:blipFill>
          <a:blip r:embed="rId3"/>
          <a:srcRect l="28284" r="31647"/>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1E80F7C-AC9D-A8C6-4614-6CAA26ABB0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Model Training Process</a:t>
            </a:r>
          </a:p>
          <a:p>
            <a:pPr marL="0" lvl="1" indent="0">
              <a:buFont typeface="Arial" panose="020B0604020202020204" pitchFamily="34" charset="0"/>
              <a:buNone/>
            </a:pPr>
            <a:r>
              <a:rPr lang="en-GB" sz="1400"/>
              <a:t>Training involves feeding data through the model and adjusting its parameters to improve performance.</a:t>
            </a:r>
          </a:p>
          <a:p>
            <a:pPr marL="0" indent="0">
              <a:spcBef>
                <a:spcPts val="2500"/>
              </a:spcBef>
              <a:buFont typeface="Arial" panose="020B0604020202020204" pitchFamily="34" charset="0"/>
              <a:buNone/>
            </a:pPr>
            <a:r>
              <a:rPr lang="en-GB" sz="1400" b="1"/>
              <a:t>Evaluation Metrics</a:t>
            </a:r>
          </a:p>
          <a:p>
            <a:pPr marL="0" lvl="1" indent="0">
              <a:buFont typeface="Arial" panose="020B0604020202020204" pitchFamily="34" charset="0"/>
              <a:buNone/>
            </a:pPr>
            <a:r>
              <a:rPr lang="en-GB" sz="1400"/>
              <a:t>Evaluation metrics like mean squared error measure the model's accuracy and performance.</a:t>
            </a:r>
          </a:p>
          <a:p>
            <a:pPr marL="0" indent="0">
              <a:spcBef>
                <a:spcPts val="2500"/>
              </a:spcBef>
              <a:buFont typeface="Arial" panose="020B0604020202020204" pitchFamily="34" charset="0"/>
              <a:buNone/>
            </a:pPr>
            <a:r>
              <a:rPr lang="en-GB" sz="1400" b="1"/>
              <a:t>Model Interpretation</a:t>
            </a:r>
          </a:p>
          <a:p>
            <a:pPr marL="0" lvl="1" indent="0">
              <a:buFont typeface="Arial" panose="020B0604020202020204" pitchFamily="34" charset="0"/>
              <a:buNone/>
            </a:pPr>
            <a:r>
              <a:rPr lang="en-GB" sz="1400"/>
              <a:t>Interpretation helps understand insights from the model to explain its predictions and behaviour.</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2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3A96-5557-6AD9-BF4D-FC502D1947F6}"/>
              </a:ext>
            </a:extLst>
          </p:cNvPr>
          <p:cNvSpPr>
            <a:spLocks noGrp="1"/>
          </p:cNvSpPr>
          <p:nvPr>
            <p:ph type="title"/>
          </p:nvPr>
        </p:nvSpPr>
        <p:spPr>
          <a:xfrm>
            <a:off x="700635" y="914400"/>
            <a:ext cx="10691265" cy="775252"/>
          </a:xfrm>
        </p:spPr>
        <p:txBody>
          <a:bodyPr/>
          <a:lstStyle/>
          <a:p>
            <a:r>
              <a:rPr lang="en-US" dirty="0"/>
              <a:t>Process steps</a:t>
            </a:r>
          </a:p>
        </p:txBody>
      </p:sp>
      <p:sp>
        <p:nvSpPr>
          <p:cNvPr id="3" name="Arrow: Right 2">
            <a:extLst>
              <a:ext uri="{FF2B5EF4-FFF2-40B4-BE49-F238E27FC236}">
                <a16:creationId xmlns:a16="http://schemas.microsoft.com/office/drawing/2014/main" id="{3313C0CA-A55D-94C6-7FBC-994FE03AD6AC}"/>
              </a:ext>
            </a:extLst>
          </p:cNvPr>
          <p:cNvSpPr/>
          <p:nvPr/>
        </p:nvSpPr>
        <p:spPr>
          <a:xfrm>
            <a:off x="462096" y="1520687"/>
            <a:ext cx="6493564" cy="1033670"/>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 missing trajectories with missing </a:t>
            </a:r>
            <a:r>
              <a:rPr lang="en-US" dirty="0" err="1"/>
              <a:t>lat</a:t>
            </a:r>
            <a:r>
              <a:rPr lang="en-US" dirty="0"/>
              <a:t> long altitudes</a:t>
            </a:r>
          </a:p>
        </p:txBody>
      </p:sp>
      <p:sp>
        <p:nvSpPr>
          <p:cNvPr id="4" name="Arrow: Right 3">
            <a:extLst>
              <a:ext uri="{FF2B5EF4-FFF2-40B4-BE49-F238E27FC236}">
                <a16:creationId xmlns:a16="http://schemas.microsoft.com/office/drawing/2014/main" id="{16E047A1-0125-AC0F-1198-481B6C76AFB5}"/>
              </a:ext>
            </a:extLst>
          </p:cNvPr>
          <p:cNvSpPr/>
          <p:nvPr/>
        </p:nvSpPr>
        <p:spPr>
          <a:xfrm>
            <a:off x="3147391" y="4422914"/>
            <a:ext cx="6705600" cy="1033670"/>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unique Fuel data frame with extended </a:t>
            </a:r>
            <a:r>
              <a:rPr lang="en-US" dirty="0" err="1"/>
              <a:t>featues</a:t>
            </a:r>
            <a:endParaRPr lang="en-US" dirty="0"/>
          </a:p>
        </p:txBody>
      </p:sp>
      <p:sp>
        <p:nvSpPr>
          <p:cNvPr id="5" name="Arrow: Right 4">
            <a:extLst>
              <a:ext uri="{FF2B5EF4-FFF2-40B4-BE49-F238E27FC236}">
                <a16:creationId xmlns:a16="http://schemas.microsoft.com/office/drawing/2014/main" id="{0B311513-61B4-FE86-E451-607D2CEB30A1}"/>
              </a:ext>
            </a:extLst>
          </p:cNvPr>
          <p:cNvSpPr/>
          <p:nvPr/>
        </p:nvSpPr>
        <p:spPr>
          <a:xfrm>
            <a:off x="3651690" y="5178286"/>
            <a:ext cx="7931426" cy="1033670"/>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Concatenate Train and Rank fuel </a:t>
            </a:r>
            <a:r>
              <a:rPr lang="en-US" dirty="0" err="1"/>
              <a:t>dataframes</a:t>
            </a:r>
            <a:r>
              <a:rPr lang="en-US" dirty="0"/>
              <a:t> before launching Tensor Flow</a:t>
            </a:r>
          </a:p>
        </p:txBody>
      </p:sp>
      <p:sp>
        <p:nvSpPr>
          <p:cNvPr id="6" name="Arrow: Right 5">
            <a:extLst>
              <a:ext uri="{FF2B5EF4-FFF2-40B4-BE49-F238E27FC236}">
                <a16:creationId xmlns:a16="http://schemas.microsoft.com/office/drawing/2014/main" id="{68C091BC-5EA4-F455-97EE-A5105980506F}"/>
              </a:ext>
            </a:extLst>
          </p:cNvPr>
          <p:cNvSpPr/>
          <p:nvPr/>
        </p:nvSpPr>
        <p:spPr>
          <a:xfrm>
            <a:off x="1733437" y="3087758"/>
            <a:ext cx="6535918" cy="1033670"/>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wind data to compute TAS from track and ground speed</a:t>
            </a:r>
          </a:p>
        </p:txBody>
      </p:sp>
      <p:sp>
        <p:nvSpPr>
          <p:cNvPr id="7" name="Arrow: Right 6">
            <a:extLst>
              <a:ext uri="{FF2B5EF4-FFF2-40B4-BE49-F238E27FC236}">
                <a16:creationId xmlns:a16="http://schemas.microsoft.com/office/drawing/2014/main" id="{B8D95548-B688-9A9B-5FE6-18E0F79B2906}"/>
              </a:ext>
            </a:extLst>
          </p:cNvPr>
          <p:cNvSpPr/>
          <p:nvPr/>
        </p:nvSpPr>
        <p:spPr>
          <a:xfrm>
            <a:off x="881268" y="2266121"/>
            <a:ext cx="7056783" cy="1033670"/>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 missing TAS and CAS from </a:t>
            </a:r>
            <a:r>
              <a:rPr lang="en-US" dirty="0" err="1"/>
              <a:t>mach</a:t>
            </a:r>
            <a:r>
              <a:rPr lang="en-US" dirty="0"/>
              <a:t> (no interpolation)</a:t>
            </a:r>
          </a:p>
        </p:txBody>
      </p:sp>
      <p:sp>
        <p:nvSpPr>
          <p:cNvPr id="8" name="Arrow: Right 7">
            <a:extLst>
              <a:ext uri="{FF2B5EF4-FFF2-40B4-BE49-F238E27FC236}">
                <a16:creationId xmlns:a16="http://schemas.microsoft.com/office/drawing/2014/main" id="{6015B9C1-DA11-9A9A-5542-FFB4332D91AE}"/>
              </a:ext>
            </a:extLst>
          </p:cNvPr>
          <p:cNvSpPr/>
          <p:nvPr/>
        </p:nvSpPr>
        <p:spPr>
          <a:xfrm>
            <a:off x="2654465" y="3819942"/>
            <a:ext cx="6535918" cy="1033670"/>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Interpolate Train, Rank, Final flight data files – reduce missing features</a:t>
            </a:r>
          </a:p>
        </p:txBody>
      </p:sp>
    </p:spTree>
    <p:extLst>
      <p:ext uri="{BB962C8B-B14F-4D97-AF65-F5344CB8AC3E}">
        <p14:creationId xmlns:p14="http://schemas.microsoft.com/office/powerpoint/2010/main" val="12705995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C1176-57E7-0F32-2FBF-3212900B685F}"/>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sz="3100"/>
              <a:t>Handling non-linear regression with neural networks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530A3CE-D92D-4099-0D58-74961C35F8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GB" sz="1400" b="1"/>
              <a:t>Neural Networks Structure</a:t>
            </a:r>
          </a:p>
          <a:p>
            <a:pPr marL="0" lvl="1" indent="0">
              <a:buFont typeface="Arial" panose="020B0604020202020204" pitchFamily="34" charset="0"/>
              <a:buNone/>
            </a:pPr>
            <a:r>
              <a:rPr lang="en-GB" sz="1400"/>
              <a:t>Neural networks use multiple stacked layers to capture complex non-linear relationships in data.</a:t>
            </a:r>
          </a:p>
          <a:p>
            <a:pPr marL="0" indent="0">
              <a:spcBef>
                <a:spcPts val="2500"/>
              </a:spcBef>
              <a:buFont typeface="Arial" panose="020B0604020202020204" pitchFamily="34" charset="0"/>
              <a:buNone/>
            </a:pPr>
            <a:r>
              <a:rPr lang="en-GB" sz="1400" b="1"/>
              <a:t>Activation Functions</a:t>
            </a:r>
          </a:p>
          <a:p>
            <a:pPr marL="0" lvl="1" indent="0">
              <a:buFont typeface="Arial" panose="020B0604020202020204" pitchFamily="34" charset="0"/>
              <a:buNone/>
            </a:pPr>
            <a:r>
              <a:rPr lang="en-GB" sz="1400"/>
              <a:t>Activation functions introduce non-linearity, enabling neural networks to model varied data patterns beyond linear regression.</a:t>
            </a:r>
          </a:p>
          <a:p>
            <a:pPr marL="0" indent="0">
              <a:spcBef>
                <a:spcPts val="2500"/>
              </a:spcBef>
              <a:buFont typeface="Arial" panose="020B0604020202020204" pitchFamily="34" charset="0"/>
              <a:buNone/>
            </a:pPr>
            <a:r>
              <a:rPr lang="en-GB" sz="1400" b="1"/>
              <a:t>Advanced Regression Modeling</a:t>
            </a:r>
          </a:p>
          <a:p>
            <a:pPr marL="0" lvl="1" indent="0">
              <a:buFont typeface="Arial" panose="020B0604020202020204" pitchFamily="34" charset="0"/>
              <a:buNone/>
            </a:pPr>
            <a:r>
              <a:rPr lang="en-GB" sz="1400"/>
              <a:t>Neural networks extend regression capabilities by effectively handling complex, non-linear data relationships.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lockchain circular digital elements - 3d rendered image. Technology, augmented reality (AR), virtual reality (VR) concepts. Abstract backgrounds. Innovation. Cryptocurrency. NFT. Artificial intelligence background.">
            <a:extLst>
              <a:ext uri="{FF2B5EF4-FFF2-40B4-BE49-F238E27FC236}">
                <a16:creationId xmlns:a16="http://schemas.microsoft.com/office/drawing/2014/main" id="{F6AAD79A-9B51-4D8D-9E41-F011FBB0B2F7}"/>
              </a:ext>
            </a:extLst>
          </p:cNvPr>
          <p:cNvPicPr>
            <a:picLocks noGrp="1" noChangeAspect="1"/>
          </p:cNvPicPr>
          <p:nvPr>
            <p:ph sz="half" idx="1"/>
          </p:nvPr>
        </p:nvPicPr>
        <p:blipFill>
          <a:blip r:embed="rId3"/>
          <a:srcRect l="32948" r="33615"/>
          <a:stretch>
            <a:fillRect/>
          </a:stretch>
        </p:blipFill>
        <p:spPr>
          <a:xfrm>
            <a:off x="8115300" y="10"/>
            <a:ext cx="4076700" cy="6857990"/>
          </a:xfrm>
          <a:prstGeom prst="rect">
            <a:avLst/>
          </a:prstGeom>
        </p:spPr>
      </p:pic>
    </p:spTree>
    <p:extLst>
      <p:ext uri="{BB962C8B-B14F-4D97-AF65-F5344CB8AC3E}">
        <p14:creationId xmlns:p14="http://schemas.microsoft.com/office/powerpoint/2010/main" val="1052697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5F35F-DEA3-C53E-E74E-791DA44D433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100"/>
              <a:t>Preventing overfitting and improving model performance</a:t>
            </a:r>
          </a:p>
        </p:txBody>
      </p:sp>
      <p:pic>
        <p:nvPicPr>
          <p:cNvPr id="5" name="Content Placeholder 4" descr="Digital 2d concept which shows abstract background Network optimisation and internet technology">
            <a:extLst>
              <a:ext uri="{FF2B5EF4-FFF2-40B4-BE49-F238E27FC236}">
                <a16:creationId xmlns:a16="http://schemas.microsoft.com/office/drawing/2014/main" id="{68E4BA8A-95AB-43BD-BA5A-25BAB0ACCA88}"/>
              </a:ext>
            </a:extLst>
          </p:cNvPr>
          <p:cNvPicPr>
            <a:picLocks noGrp="1" noChangeAspect="1"/>
          </p:cNvPicPr>
          <p:nvPr>
            <p:ph sz="half" idx="1"/>
          </p:nvPr>
        </p:nvPicPr>
        <p:blipFill>
          <a:blip r:embed="rId3"/>
          <a:srcRect l="31233" r="22888"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C842E6E-010D-3C5F-21F1-3F23EB6BEF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Regularisation Techniques</a:t>
            </a:r>
          </a:p>
          <a:p>
            <a:pPr marL="0" lvl="1" indent="0">
              <a:buFont typeface="Arial" panose="020B0604020202020204" pitchFamily="34" charset="0"/>
              <a:buNone/>
            </a:pPr>
            <a:r>
              <a:rPr lang="en-GB" sz="1400"/>
              <a:t>Regularisation adds penalty terms to reduce model complexity and prevent overfitting in training.</a:t>
            </a:r>
          </a:p>
          <a:p>
            <a:pPr marL="0" indent="0">
              <a:spcBef>
                <a:spcPts val="2500"/>
              </a:spcBef>
              <a:buFont typeface="Arial" panose="020B0604020202020204" pitchFamily="34" charset="0"/>
              <a:buNone/>
            </a:pPr>
            <a:r>
              <a:rPr lang="en-GB" sz="1400" b="1"/>
              <a:t>Dropout Method</a:t>
            </a:r>
          </a:p>
          <a:p>
            <a:pPr marL="0" lvl="1" indent="0">
              <a:buFont typeface="Arial" panose="020B0604020202020204" pitchFamily="34" charset="0"/>
              <a:buNone/>
            </a:pPr>
            <a:r>
              <a:rPr lang="en-GB" sz="1400"/>
              <a:t>Dropout randomly disables neurons during training to improve model generalisation and reduce overfitting.</a:t>
            </a:r>
          </a:p>
          <a:p>
            <a:pPr marL="0" indent="0">
              <a:spcBef>
                <a:spcPts val="2500"/>
              </a:spcBef>
              <a:buFont typeface="Arial" panose="020B0604020202020204" pitchFamily="34" charset="0"/>
              <a:buNone/>
            </a:pPr>
            <a:r>
              <a:rPr lang="en-GB" sz="1400" b="1"/>
              <a:t>Early Stopping Strategy</a:t>
            </a:r>
          </a:p>
          <a:p>
            <a:pPr marL="0" lvl="1" indent="0">
              <a:buFont typeface="Arial" panose="020B0604020202020204" pitchFamily="34" charset="0"/>
              <a:buNone/>
            </a:pPr>
            <a:r>
              <a:rPr lang="en-GB" sz="1400"/>
              <a:t>Early stopping halts training when validation performance declines, avoiding overfitting on training data.</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91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42BF0-91DF-3ADE-76A2-A848103E8159}"/>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Visualising and interpreting results</a:t>
            </a:r>
          </a:p>
        </p:txBody>
      </p:sp>
      <p:pic>
        <p:nvPicPr>
          <p:cNvPr id="5" name="Content Placeholder 4" descr="Zigzag indicator line">
            <a:extLst>
              <a:ext uri="{FF2B5EF4-FFF2-40B4-BE49-F238E27FC236}">
                <a16:creationId xmlns:a16="http://schemas.microsoft.com/office/drawing/2014/main" id="{6F40376D-B76A-4323-8F2C-BF1860ED34EC}"/>
              </a:ext>
            </a:extLst>
          </p:cNvPr>
          <p:cNvPicPr>
            <a:picLocks noGrp="1" noChangeAspect="1"/>
          </p:cNvPicPr>
          <p:nvPr>
            <p:ph sz="half" idx="1"/>
          </p:nvPr>
        </p:nvPicPr>
        <p:blipFill>
          <a:blip r:embed="rId3"/>
          <a:srcRect l="28137" r="31031"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923EDB6-18F2-422A-7118-13A3B2D6DE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GB" sz="1400" b="1"/>
              <a:t>Loss Curves Insight</a:t>
            </a:r>
          </a:p>
          <a:p>
            <a:pPr marL="0" lvl="1" indent="0">
              <a:buFont typeface="Arial" panose="020B0604020202020204" pitchFamily="34" charset="0"/>
              <a:buNone/>
            </a:pPr>
            <a:r>
              <a:rPr lang="en-GB" sz="1400"/>
              <a:t>Loss curves help track model performance over training, revealing convergence or overfitting trends.</a:t>
            </a:r>
          </a:p>
          <a:p>
            <a:pPr marL="0" indent="0">
              <a:spcBef>
                <a:spcPts val="2500"/>
              </a:spcBef>
              <a:buFont typeface="Arial" panose="020B0604020202020204" pitchFamily="34" charset="0"/>
              <a:buNone/>
            </a:pPr>
            <a:r>
              <a:rPr lang="en-GB" sz="1400" b="1"/>
              <a:t>Regression Plot Utility</a:t>
            </a:r>
          </a:p>
          <a:p>
            <a:pPr marL="0" lvl="1" indent="0">
              <a:buFont typeface="Arial" panose="020B0604020202020204" pitchFamily="34" charset="0"/>
              <a:buNone/>
            </a:pPr>
            <a:r>
              <a:rPr lang="en-GB" sz="1400"/>
              <a:t>Regression plots illustrate relationships between variables, helping interpret model predictions and fit quality.</a:t>
            </a:r>
          </a:p>
          <a:p>
            <a:pPr marL="0" indent="0">
              <a:spcBef>
                <a:spcPts val="2500"/>
              </a:spcBef>
              <a:buFont typeface="Arial" panose="020B0604020202020204" pitchFamily="34" charset="0"/>
              <a:buNone/>
            </a:pPr>
            <a:r>
              <a:rPr lang="en-GB" sz="1400" b="1"/>
              <a:t>Residual Analysis Importance</a:t>
            </a:r>
          </a:p>
          <a:p>
            <a:pPr marL="0" lvl="1" indent="0">
              <a:buFont typeface="Arial" panose="020B0604020202020204" pitchFamily="34" charset="0"/>
              <a:buNone/>
            </a:pPr>
            <a:r>
              <a:rPr lang="en-GB" sz="1400"/>
              <a:t>Residual analysis exposes model errors and biases, supporting diagnosis and improvement.</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6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39FF80B3-3446-CDBE-88F0-B0E59A9CCCC8}"/>
              </a:ext>
            </a:extLst>
          </p:cNvPr>
          <p:cNvSpPr>
            <a:spLocks noGrp="1"/>
          </p:cNvSpPr>
          <p:nvPr>
            <p:ph type="title"/>
          </p:nvPr>
        </p:nvSpPr>
        <p:spPr>
          <a:xfrm>
            <a:off x="700636" y="1280538"/>
            <a:ext cx="7995130" cy="1408176"/>
          </a:xfrm>
        </p:spPr>
        <p:txBody>
          <a:bodyPr anchor="b">
            <a:normAutofit/>
          </a:bodyPr>
          <a:lstStyle/>
          <a:p>
            <a:r>
              <a:rPr lang="en-GB" sz="6000"/>
              <a:t>Conclusion</a:t>
            </a:r>
          </a:p>
        </p:txBody>
      </p:sp>
      <p:graphicFrame>
        <p:nvGraphicFramePr>
          <p:cNvPr id="11" name="Content Placeholder 2">
            <a:extLst>
              <a:ext uri="{FF2B5EF4-FFF2-40B4-BE49-F238E27FC236}">
                <a16:creationId xmlns:a16="http://schemas.microsoft.com/office/drawing/2014/main" id="{4600F411-2074-C70B-E2EE-8390D8D341DC}"/>
              </a:ext>
            </a:extLst>
          </p:cNvPr>
          <p:cNvGraphicFramePr>
            <a:graphicFrameLocks noGrp="1"/>
          </p:cNvGraphicFramePr>
          <p:nvPr>
            <p:ph idx="1"/>
            <p:extLst>
              <p:ext uri="{D42A27DB-BD31-4B8C-83A1-F6EECF244321}">
                <p14:modId xmlns:p14="http://schemas.microsoft.com/office/powerpoint/2010/main" val="371372431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4080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0C1AB7-F185-8A6F-56BA-8A8DC9DBD7F2}"/>
              </a:ext>
            </a:extLst>
          </p:cNvPr>
          <p:cNvSpPr/>
          <p:nvPr/>
        </p:nvSpPr>
        <p:spPr>
          <a:xfrm>
            <a:off x="3107635" y="2670313"/>
            <a:ext cx="5369197" cy="1569660"/>
          </a:xfrm>
          <a:prstGeom prst="rect">
            <a:avLst/>
          </a:prstGeom>
          <a:noFill/>
        </p:spPr>
        <p:txBody>
          <a:bodyPr wrap="square" lIns="91440" tIns="45720" rIns="91440" bIns="45720">
            <a:spAutoFit/>
          </a:bodyPr>
          <a:lstStyle/>
          <a:p>
            <a:pPr algn="ctr"/>
            <a:r>
              <a:rPr lang="en-GB"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Airports</a:t>
            </a:r>
          </a:p>
        </p:txBody>
      </p:sp>
    </p:spTree>
    <p:extLst>
      <p:ext uri="{BB962C8B-B14F-4D97-AF65-F5344CB8AC3E}">
        <p14:creationId xmlns:p14="http://schemas.microsoft.com/office/powerpoint/2010/main" val="309356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5517-B95C-118D-2F18-FC0E5199DB12}"/>
              </a:ext>
            </a:extLst>
          </p:cNvPr>
          <p:cNvSpPr>
            <a:spLocks noGrp="1"/>
          </p:cNvSpPr>
          <p:nvPr>
            <p:ph type="title"/>
          </p:nvPr>
        </p:nvSpPr>
        <p:spPr/>
        <p:txBody>
          <a:bodyPr/>
          <a:lstStyle/>
          <a:p>
            <a:r>
              <a:rPr lang="en-US" dirty="0"/>
              <a:t>Airports sanity checks</a:t>
            </a:r>
          </a:p>
        </p:txBody>
      </p:sp>
      <p:sp>
        <p:nvSpPr>
          <p:cNvPr id="3" name="Content Placeholder 2">
            <a:extLst>
              <a:ext uri="{FF2B5EF4-FFF2-40B4-BE49-F238E27FC236}">
                <a16:creationId xmlns:a16="http://schemas.microsoft.com/office/drawing/2014/main" id="{397DA26F-2982-2C71-DABC-BF9D242461BD}"/>
              </a:ext>
            </a:extLst>
          </p:cNvPr>
          <p:cNvSpPr>
            <a:spLocks noGrp="1"/>
          </p:cNvSpPr>
          <p:nvPr>
            <p:ph idx="1"/>
          </p:nvPr>
        </p:nvSpPr>
        <p:spPr/>
        <p:txBody>
          <a:bodyPr/>
          <a:lstStyle/>
          <a:p>
            <a:r>
              <a:rPr lang="en-US" dirty="0"/>
              <a:t>Ensure that all airports (origin and destination) found in the flight list files are available in the airports database</a:t>
            </a:r>
          </a:p>
          <a:p>
            <a:r>
              <a:rPr lang="en-US" dirty="0"/>
              <a:t>Solution -&gt; </a:t>
            </a:r>
            <a:r>
              <a:rPr lang="en-US" dirty="0" err="1"/>
              <a:t>concat</a:t>
            </a:r>
            <a:r>
              <a:rPr lang="en-US" dirty="0"/>
              <a:t> list of airports (origin and destination) from all the 3 flight list files, suppress duplicates and ensure that all airports ICAO code are available in the airports database</a:t>
            </a:r>
          </a:p>
          <a:p>
            <a:r>
              <a:rPr lang="en-US" dirty="0"/>
              <a:t>Ensure that each of these airports, as available in the airports database has latitude, longitude and elevation with valid values</a:t>
            </a:r>
          </a:p>
          <a:p>
            <a:r>
              <a:rPr lang="en-US" dirty="0"/>
              <a:t>Valid values for latitude and longitude are their nominal ranges</a:t>
            </a:r>
          </a:p>
          <a:p>
            <a:r>
              <a:rPr lang="en-US" dirty="0"/>
              <a:t>Elevation must be a real number (not a number is an error)</a:t>
            </a:r>
          </a:p>
        </p:txBody>
      </p:sp>
    </p:spTree>
    <p:extLst>
      <p:ext uri="{BB962C8B-B14F-4D97-AF65-F5344CB8AC3E}">
        <p14:creationId xmlns:p14="http://schemas.microsoft.com/office/powerpoint/2010/main" val="2111421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CE10-9F2E-0D10-F952-2B9B82A0BC39}"/>
              </a:ext>
            </a:extLst>
          </p:cNvPr>
          <p:cNvSpPr>
            <a:spLocks noGrp="1"/>
          </p:cNvSpPr>
          <p:nvPr>
            <p:ph type="title"/>
          </p:nvPr>
        </p:nvSpPr>
        <p:spPr/>
        <p:txBody>
          <a:bodyPr>
            <a:normAutofit/>
          </a:bodyPr>
          <a:lstStyle/>
          <a:p>
            <a:r>
              <a:rPr lang="en-US" dirty="0"/>
              <a:t>Airports data sanity checks</a:t>
            </a:r>
          </a:p>
        </p:txBody>
      </p:sp>
      <p:sp>
        <p:nvSpPr>
          <p:cNvPr id="3" name="Content Placeholder 2">
            <a:extLst>
              <a:ext uri="{FF2B5EF4-FFF2-40B4-BE49-F238E27FC236}">
                <a16:creationId xmlns:a16="http://schemas.microsoft.com/office/drawing/2014/main" id="{6A870AB6-2A0A-EF6B-821D-2E43EE32268B}"/>
              </a:ext>
            </a:extLst>
          </p:cNvPr>
          <p:cNvSpPr>
            <a:spLocks noGrp="1"/>
          </p:cNvSpPr>
          <p:nvPr>
            <p:ph idx="1"/>
          </p:nvPr>
        </p:nvSpPr>
        <p:spPr/>
        <p:txBody>
          <a:bodyPr/>
          <a:lstStyle/>
          <a:p>
            <a:r>
              <a:rPr lang="en-US" dirty="0"/>
              <a:t>Airport </a:t>
            </a:r>
            <a:r>
              <a:rPr lang="en-GB" dirty="0"/>
              <a:t>ZGOW</a:t>
            </a:r>
            <a:r>
              <a:rPr lang="en-US" dirty="0"/>
              <a:t> </a:t>
            </a:r>
            <a:r>
              <a:rPr lang="en-GB" dirty="0" err="1"/>
              <a:t>Jieyang</a:t>
            </a:r>
            <a:r>
              <a:rPr lang="en-GB" dirty="0"/>
              <a:t> </a:t>
            </a:r>
            <a:r>
              <a:rPr lang="en-GB" dirty="0" err="1"/>
              <a:t>Chaoshan</a:t>
            </a:r>
            <a:r>
              <a:rPr lang="en-GB" dirty="0"/>
              <a:t> International Airport </a:t>
            </a:r>
            <a:r>
              <a:rPr lang="en-US" dirty="0"/>
              <a:t>has a missing “elevation ft”</a:t>
            </a:r>
          </a:p>
          <a:p>
            <a:endParaRPr lang="en-US" dirty="0"/>
          </a:p>
          <a:p>
            <a:endParaRPr lang="en-US" dirty="0"/>
          </a:p>
          <a:p>
            <a:endParaRPr lang="en-US" dirty="0"/>
          </a:p>
          <a:p>
            <a:r>
              <a:rPr lang="en-US" dirty="0"/>
              <a:t>Status as of </a:t>
            </a:r>
            <a:endParaRPr lang="en-GB" dirty="0"/>
          </a:p>
        </p:txBody>
      </p:sp>
      <p:pic>
        <p:nvPicPr>
          <p:cNvPr id="5" name="Picture 4">
            <a:extLst>
              <a:ext uri="{FF2B5EF4-FFF2-40B4-BE49-F238E27FC236}">
                <a16:creationId xmlns:a16="http://schemas.microsoft.com/office/drawing/2014/main" id="{136227F9-ECE4-9727-0A02-F5C681A617FF}"/>
              </a:ext>
            </a:extLst>
          </p:cNvPr>
          <p:cNvPicPr>
            <a:picLocks noChangeAspect="1"/>
          </p:cNvPicPr>
          <p:nvPr/>
        </p:nvPicPr>
        <p:blipFill>
          <a:blip r:embed="rId2"/>
          <a:stretch>
            <a:fillRect/>
          </a:stretch>
        </p:blipFill>
        <p:spPr>
          <a:xfrm>
            <a:off x="1557999" y="4819580"/>
            <a:ext cx="8534925" cy="526383"/>
          </a:xfrm>
          <a:prstGeom prst="rect">
            <a:avLst/>
          </a:prstGeom>
        </p:spPr>
      </p:pic>
      <p:pic>
        <p:nvPicPr>
          <p:cNvPr id="11" name="Picture 10">
            <a:extLst>
              <a:ext uri="{FF2B5EF4-FFF2-40B4-BE49-F238E27FC236}">
                <a16:creationId xmlns:a16="http://schemas.microsoft.com/office/drawing/2014/main" id="{50B8013B-34C6-70BC-3DEA-10D1C30BF91B}"/>
              </a:ext>
            </a:extLst>
          </p:cNvPr>
          <p:cNvPicPr>
            <a:picLocks noChangeAspect="1"/>
          </p:cNvPicPr>
          <p:nvPr/>
        </p:nvPicPr>
        <p:blipFill>
          <a:blip r:embed="rId3"/>
          <a:stretch>
            <a:fillRect/>
          </a:stretch>
        </p:blipFill>
        <p:spPr>
          <a:xfrm>
            <a:off x="2218618" y="3050275"/>
            <a:ext cx="6893925" cy="526383"/>
          </a:xfrm>
          <a:prstGeom prst="rect">
            <a:avLst/>
          </a:prstGeom>
        </p:spPr>
      </p:pic>
    </p:spTree>
    <p:extLst>
      <p:ext uri="{BB962C8B-B14F-4D97-AF65-F5344CB8AC3E}">
        <p14:creationId xmlns:p14="http://schemas.microsoft.com/office/powerpoint/2010/main" val="835957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9B0D-0427-FE7B-7389-2AF0D8C43B34}"/>
              </a:ext>
            </a:extLst>
          </p:cNvPr>
          <p:cNvSpPr>
            <a:spLocks noGrp="1"/>
          </p:cNvSpPr>
          <p:nvPr>
            <p:ph type="title"/>
          </p:nvPr>
        </p:nvSpPr>
        <p:spPr/>
        <p:txBody>
          <a:bodyPr/>
          <a:lstStyle/>
          <a:p>
            <a:r>
              <a:rPr lang="en-US" dirty="0"/>
              <a:t>Airports data sanity checks</a:t>
            </a:r>
          </a:p>
        </p:txBody>
      </p:sp>
      <p:sp>
        <p:nvSpPr>
          <p:cNvPr id="3" name="Content Placeholder 2">
            <a:extLst>
              <a:ext uri="{FF2B5EF4-FFF2-40B4-BE49-F238E27FC236}">
                <a16:creationId xmlns:a16="http://schemas.microsoft.com/office/drawing/2014/main" id="{802DA9E2-984F-5DFF-4C8B-6BB01C078BE1}"/>
              </a:ext>
            </a:extLst>
          </p:cNvPr>
          <p:cNvSpPr>
            <a:spLocks noGrp="1"/>
          </p:cNvSpPr>
          <p:nvPr>
            <p:ph idx="1"/>
          </p:nvPr>
        </p:nvSpPr>
        <p:spPr>
          <a:xfrm>
            <a:off x="700635" y="1789043"/>
            <a:ext cx="10691265" cy="4172845"/>
          </a:xfrm>
        </p:spPr>
        <p:txBody>
          <a:bodyPr/>
          <a:lstStyle/>
          <a:p>
            <a:r>
              <a:rPr lang="en-US" dirty="0" err="1"/>
              <a:t>Icao</a:t>
            </a:r>
            <a:r>
              <a:rPr lang="en-US" dirty="0"/>
              <a:t> code not empty and length &gt; 0</a:t>
            </a:r>
          </a:p>
          <a:p>
            <a:r>
              <a:rPr lang="en-US" dirty="0"/>
              <a:t>Latitude in the range -90,0 and + 90,0</a:t>
            </a:r>
          </a:p>
          <a:p>
            <a:r>
              <a:rPr lang="en-US" dirty="0"/>
              <a:t>Longitude in the range -180 and +180,0</a:t>
            </a:r>
          </a:p>
          <a:p>
            <a:r>
              <a:rPr lang="en-US" dirty="0"/>
              <a:t>Elevation in feet &gt; 0,0 feet</a:t>
            </a:r>
          </a:p>
          <a:p>
            <a:r>
              <a:rPr lang="en-US" dirty="0"/>
              <a:t>Elevation in feet * </a:t>
            </a:r>
            <a:r>
              <a:rPr lang="en-US" dirty="0" err="1"/>
              <a:t>feet_to_meters</a:t>
            </a:r>
            <a:r>
              <a:rPr lang="en-US" dirty="0"/>
              <a:t> &lt; 5000,0 meters</a:t>
            </a:r>
          </a:p>
          <a:p>
            <a:r>
              <a:rPr lang="en-GB" dirty="0"/>
              <a:t>Notes:</a:t>
            </a:r>
          </a:p>
          <a:p>
            <a:pPr lvl="1"/>
            <a:r>
              <a:rPr lang="en-GB" dirty="0"/>
              <a:t>airport ICAO = ZUDR --&gt; elevation = 14108.0 feet--&gt; elevation = 4300.1184 meters</a:t>
            </a:r>
          </a:p>
          <a:p>
            <a:pPr lvl="1"/>
            <a:r>
              <a:rPr lang="en-GB" dirty="0"/>
              <a:t>airport ICAO = ZX and UPL --&gt; elevation = 13943.0 feet --&gt; elevation = 4249.8264 meters</a:t>
            </a:r>
          </a:p>
          <a:p>
            <a:endParaRPr lang="en-US" dirty="0"/>
          </a:p>
        </p:txBody>
      </p:sp>
    </p:spTree>
    <p:extLst>
      <p:ext uri="{BB962C8B-B14F-4D97-AF65-F5344CB8AC3E}">
        <p14:creationId xmlns:p14="http://schemas.microsoft.com/office/powerpoint/2010/main" val="1131157509"/>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1009</TotalTime>
  <Words>3530</Words>
  <Application>Microsoft Office PowerPoint</Application>
  <PresentationFormat>Widescreen</PresentationFormat>
  <Paragraphs>348</Paragraphs>
  <Slides>53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Aptos</vt:lpstr>
      <vt:lpstr>Aptos Narrow</vt:lpstr>
      <vt:lpstr>Arial</vt:lpstr>
      <vt:lpstr>Calisto MT</vt:lpstr>
      <vt:lpstr>Century Gothic</vt:lpstr>
      <vt:lpstr>Univers Condensed</vt:lpstr>
      <vt:lpstr>ChronicleVTI</vt:lpstr>
      <vt:lpstr>Predict the fuel burnt (kg)</vt:lpstr>
      <vt:lpstr>Main principle</vt:lpstr>
      <vt:lpstr>Data Model</vt:lpstr>
      <vt:lpstr>Principles</vt:lpstr>
      <vt:lpstr>Process steps</vt:lpstr>
      <vt:lpstr>PowerPoint Presentation</vt:lpstr>
      <vt:lpstr>Airports sanity checks</vt:lpstr>
      <vt:lpstr>Airports data sanity checks</vt:lpstr>
      <vt:lpstr>Airports data sanity checks</vt:lpstr>
      <vt:lpstr>airports lat/lon and aircraft lat/lon</vt:lpstr>
      <vt:lpstr>Airports data sanity checks</vt:lpstr>
      <vt:lpstr>PowerPoint Presentation</vt:lpstr>
      <vt:lpstr>Flight list – sanity checks</vt:lpstr>
      <vt:lpstr>Set takeoff and landing date type as UTC Compute flight distance compute flight duration Extract year from takeoff Extract month from takeoff Extract day of the year (1..365) from takeoff  Compute distance (great circle using haversine method) between departure and arrival airports  compute flight duration between takeoff and landing -&gt; Principles is to get rid of absolute datetime  convert lat long into sine and cosine  -&gt;  favorize model analysis because of discontinuity from -180 degrees to 0 degrees and avoid scaling only absolute degrees </vt:lpstr>
      <vt:lpstr>Extend Flight list records</vt:lpstr>
      <vt:lpstr>Check great circle distance (in nautical miles)</vt:lpstr>
      <vt:lpstr>PowerPoint Presentation</vt:lpstr>
      <vt:lpstr>Aircrafts data</vt:lpstr>
      <vt:lpstr>Aircrafts features </vt:lpstr>
      <vt:lpstr>Aircrafts in rank and final</vt:lpstr>
      <vt:lpstr>PowerPoint Presentation</vt:lpstr>
      <vt:lpstr>fuel absolute datetime instant</vt:lpstr>
      <vt:lpstr>Fuel data injected into flight data</vt:lpstr>
      <vt:lpstr>PowerPoint Presentation</vt:lpstr>
      <vt:lpstr>flight data files with holes / missing values in latitude, longitude or altitude</vt:lpstr>
      <vt:lpstr>Erroneous &lt;&lt;train&gt;&gt; flight data</vt:lpstr>
      <vt:lpstr>Erroneous &lt;&lt;train&gt;&gt; flight data</vt:lpstr>
      <vt:lpstr>Erroneous &lt;&lt;train&gt;&gt; flight data</vt:lpstr>
      <vt:lpstr>Feature engineering heading-track-and-radial</vt:lpstr>
      <vt:lpstr>Feature engineering of track angles</vt:lpstr>
      <vt:lpstr>Combine ground speed and track angle</vt:lpstr>
      <vt:lpstr>aircraft flight position at fuel start and fuel end</vt:lpstr>
      <vt:lpstr>Flight data cleaning</vt:lpstr>
      <vt:lpstr>Interpolation -&gt; Groundspeed</vt:lpstr>
      <vt:lpstr>Interpolation -&gt; track angle</vt:lpstr>
      <vt:lpstr>Interpolation -&gt; vertical rate</vt:lpstr>
      <vt:lpstr>PowerPoint Presentation</vt:lpstr>
      <vt:lpstr>Training versus Validation loss</vt:lpstr>
      <vt:lpstr>Do not</vt:lpstr>
      <vt:lpstr>25 October 2025</vt:lpstr>
      <vt:lpstr>missing</vt:lpstr>
      <vt:lpstr>steps</vt:lpstr>
      <vt:lpstr>Flight file with issues</vt:lpstr>
      <vt:lpstr>Fundamental concepts of regression</vt:lpstr>
      <vt:lpstr>Types of regression problems</vt:lpstr>
      <vt:lpstr>Advantages of TensorFlow for regression tasks</vt:lpstr>
      <vt:lpstr>Preparing data for TensorFlow regression</vt:lpstr>
      <vt:lpstr>Building a linear regression model</vt:lpstr>
      <vt:lpstr>Training, evaluation, and interpretation</vt:lpstr>
      <vt:lpstr>Handling non-linear regression with neural networks</vt:lpstr>
      <vt:lpstr>Preventing overfitting and improving model performance</vt:lpstr>
      <vt:lpstr>Visualising and interpreting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PASTOR</dc:creator>
  <cp:lastModifiedBy>ROBERT PASTOR</cp:lastModifiedBy>
  <cp:revision>111</cp:revision>
  <dcterms:created xsi:type="dcterms:W3CDTF">2025-10-13T14:14:28Z</dcterms:created>
  <dcterms:modified xsi:type="dcterms:W3CDTF">2025-11-19T23:15:53Z</dcterms:modified>
</cp:coreProperties>
</file>